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48" r:id="rId1"/>
    <p:sldMasterId id="2147483649" r:id="rId2"/>
  </p:sldMasterIdLst>
  <p:notesMasterIdLst>
    <p:notesMasterId r:id="rId14"/>
  </p:notesMasterIdLst>
  <p:sldIdLst>
    <p:sldId id="256" r:id="rId3"/>
    <p:sldId id="258" r:id="rId4"/>
    <p:sldId id="266" r:id="rId5"/>
    <p:sldId id="265" r:id="rId6"/>
    <p:sldId id="267" r:id="rId7"/>
    <p:sldId id="269" r:id="rId8"/>
    <p:sldId id="270" r:id="rId9"/>
    <p:sldId id="272" r:id="rId10"/>
    <p:sldId id="271" r:id="rId11"/>
    <p:sldId id="260" r:id="rId12"/>
    <p:sldId id="273" r:id="rId13"/>
  </p:sldIdLst>
  <p:sldSz cx="12192000" cy="6858000"/>
  <p:notesSz cx="6797675" cy="9928225"/>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67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DE8D9AA1-C541-4E62-87A5-3445A943688F}" type="datetimeFigureOut">
              <a:rPr lang="en-US" smtClean="0"/>
              <a:t>12/6/2024</a:t>
            </a:fld>
            <a:endParaRPr lang="en-US"/>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Нижний колонтитул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0D0692BC-95CD-49EB-A80F-61093A97EB0F}" type="slidenum">
              <a:rPr lang="en-US" smtClean="0"/>
              <a:t>‹#›</a:t>
            </a:fld>
            <a:endParaRPr lang="en-US"/>
          </a:p>
        </p:txBody>
      </p:sp>
    </p:spTree>
    <p:extLst>
      <p:ext uri="{BB962C8B-B14F-4D97-AF65-F5344CB8AC3E}">
        <p14:creationId xmlns:p14="http://schemas.microsoft.com/office/powerpoint/2010/main" val="2677322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D0692BC-95CD-49EB-A80F-61093A97EB0F}" type="slidenum">
              <a:rPr lang="en-US" smtClean="0"/>
              <a:t>1</a:t>
            </a:fld>
            <a:endParaRPr lang="en-US"/>
          </a:p>
        </p:txBody>
      </p:sp>
    </p:spTree>
    <p:extLst>
      <p:ext uri="{BB962C8B-B14F-4D97-AF65-F5344CB8AC3E}">
        <p14:creationId xmlns:p14="http://schemas.microsoft.com/office/powerpoint/2010/main" val="2066524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D0692BC-95CD-49EB-A80F-61093A97EB0F}" type="slidenum">
              <a:rPr lang="en-US" smtClean="0"/>
              <a:t>5</a:t>
            </a:fld>
            <a:endParaRPr lang="en-US"/>
          </a:p>
        </p:txBody>
      </p:sp>
    </p:spTree>
    <p:extLst>
      <p:ext uri="{BB962C8B-B14F-4D97-AF65-F5344CB8AC3E}">
        <p14:creationId xmlns:p14="http://schemas.microsoft.com/office/powerpoint/2010/main" val="3088492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D0692BC-95CD-49EB-A80F-61093A97EB0F}" type="slidenum">
              <a:rPr lang="en-US" smtClean="0"/>
              <a:t>8</a:t>
            </a:fld>
            <a:endParaRPr lang="en-US"/>
          </a:p>
        </p:txBody>
      </p:sp>
    </p:spTree>
    <p:extLst>
      <p:ext uri="{BB962C8B-B14F-4D97-AF65-F5344CB8AC3E}">
        <p14:creationId xmlns:p14="http://schemas.microsoft.com/office/powerpoint/2010/main" val="2540248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D0692BC-95CD-49EB-A80F-61093A97EB0F}" type="slidenum">
              <a:rPr lang="en-US" smtClean="0"/>
              <a:t>10</a:t>
            </a:fld>
            <a:endParaRPr lang="en-US"/>
          </a:p>
        </p:txBody>
      </p:sp>
    </p:spTree>
    <p:extLst>
      <p:ext uri="{BB962C8B-B14F-4D97-AF65-F5344CB8AC3E}">
        <p14:creationId xmlns:p14="http://schemas.microsoft.com/office/powerpoint/2010/main" val="1782400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7.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9.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0.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1.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2.xml"/><Relationship Id="rId1" Type="http://schemas.openxmlformats.org/officeDocument/2006/relationships/vmlDrawing" Target="../drawings/vmlDrawing12.vml"/><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3.xml"/><Relationship Id="rId1" Type="http://schemas.openxmlformats.org/officeDocument/2006/relationships/vmlDrawing" Target="../drawings/vmlDrawing13.vml"/><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9838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21366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2148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Tree>
    <p:extLst>
      <p:ext uri="{BB962C8B-B14F-4D97-AF65-F5344CB8AC3E}">
        <p14:creationId xmlns:p14="http://schemas.microsoft.com/office/powerpoint/2010/main" val="1237483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823967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Tree>
    <p:extLst>
      <p:ext uri="{BB962C8B-B14F-4D97-AF65-F5344CB8AC3E}">
        <p14:creationId xmlns:p14="http://schemas.microsoft.com/office/powerpoint/2010/main" val="2219022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992679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4860476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9646136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aphicFrame>
        <p:nvGraphicFramePr>
          <p:cNvPr id="5" name="think-cell data - do not delete"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206" name="Слайд think-cell" r:id="rId4" imgW="360" imgH="360" progId="TCLayout.ActiveDocument.1">
                  <p:embed/>
                </p:oleObj>
              </mc:Choice>
              <mc:Fallback>
                <p:oleObj name="Слайд think-cell" r:id="rId4" imgW="360" imgH="360" progId="TCLayout.ActiveDocument.1">
                  <p:embed/>
                  <p:pic>
                    <p:nvPicPr>
                      <p:cNvPr id="5" name="think-cell data - do not delete"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Заголовок 2"/>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4" name="Подзаголовок 3"/>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6" name="Дата 3"/>
          <p:cNvSpPr>
            <a:spLocks noGrp="1"/>
          </p:cNvSpPr>
          <p:nvPr>
            <p:ph type="dt" sz="half" idx="10"/>
          </p:nvPr>
        </p:nvSpPr>
        <p:spPr/>
        <p:txBody>
          <a:bodyPr/>
          <a:lstStyle>
            <a:lvl1pPr>
              <a:defRPr dirty="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Номер слайда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F705179-D54C-4DF2-9593-0CC575370DE1}"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045166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graphicFrame>
        <p:nvGraphicFramePr>
          <p:cNvPr id="5" name="think-cell data - do not delete"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230" name="Слайд think-cell" r:id="rId4" imgW="360" imgH="360" progId="TCLayout.ActiveDocument.1">
                  <p:embed/>
                </p:oleObj>
              </mc:Choice>
              <mc:Fallback>
                <p:oleObj name="Слайд think-cell" r:id="rId4" imgW="360" imgH="360" progId="TCLayout.ActiveDocument.1">
                  <p:embed/>
                  <p:pic>
                    <p:nvPicPr>
                      <p:cNvPr id="5" name="think-cell data - do not delete"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Заголовок 2"/>
          <p:cNvSpPr>
            <a:spLocks noGrp="1"/>
          </p:cNvSpPr>
          <p:nvPr>
            <p:ph type="title"/>
          </p:nvPr>
        </p:nvSpPr>
        <p:spPr/>
        <p:txBody>
          <a:bodyPr/>
          <a:lstStyle/>
          <a:p>
            <a:r>
              <a:rPr lang="ru-RU"/>
              <a:t>Образец заголовка</a:t>
            </a:r>
            <a:endParaRPr lang="en-US"/>
          </a:p>
        </p:txBody>
      </p:sp>
      <p:sp>
        <p:nvSpPr>
          <p:cNvPr id="4"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Номер слайда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89FB038-8264-4283-AEC2-60FC221556BA}"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35145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7026232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graphicFrame>
        <p:nvGraphicFramePr>
          <p:cNvPr id="5" name="think-cell data - do not delete"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254" name="Слайд think-cell" r:id="rId4" imgW="360" imgH="360" progId="TCLayout.ActiveDocument.1">
                  <p:embed/>
                </p:oleObj>
              </mc:Choice>
              <mc:Fallback>
                <p:oleObj name="Слайд think-cell" r:id="rId4" imgW="360" imgH="360" progId="TCLayout.ActiveDocument.1">
                  <p:embed/>
                  <p:pic>
                    <p:nvPicPr>
                      <p:cNvPr id="5" name="think-cell data - do not delete"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Заголовок 2"/>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4"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6"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Номер слайда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A9E3DC23-AA3E-408A-9236-DBAB42FCE94E}"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412649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graphicFrame>
        <p:nvGraphicFramePr>
          <p:cNvPr id="6" name="think-cell data - do not delete"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278" name="Слайд think-cell" r:id="rId4" imgW="360" imgH="360" progId="TCLayout.ActiveDocument.1">
                  <p:embed/>
                </p:oleObj>
              </mc:Choice>
              <mc:Fallback>
                <p:oleObj name="Слайд think-cell" r:id="rId4" imgW="360" imgH="360" progId="TCLayout.ActiveDocument.1">
                  <p:embed/>
                  <p:pic>
                    <p:nvPicPr>
                      <p:cNvPr id="6" name="think-cell data - do not delete"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Заголовок 2"/>
          <p:cNvSpPr>
            <a:spLocks noGrp="1"/>
          </p:cNvSpPr>
          <p:nvPr>
            <p:ph type="title"/>
          </p:nvPr>
        </p:nvSpPr>
        <p:spPr/>
        <p:txBody>
          <a:bodyPr/>
          <a:lstStyle/>
          <a:p>
            <a:r>
              <a:rPr lang="ru-RU"/>
              <a:t>Образец заголовка</a:t>
            </a:r>
            <a:endParaRPr lang="en-US"/>
          </a:p>
        </p:txBody>
      </p:sp>
      <p:sp>
        <p:nvSpPr>
          <p:cNvPr id="4"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4"/>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Нижний колонтитул 5"/>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Номер слайда 6"/>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1AE357E-3CB2-45EB-B8F1-A2F73E8D5B5F}"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739422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graphicFrame>
        <p:nvGraphicFramePr>
          <p:cNvPr id="8" name="think-cell data - do not delete"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302" name="Слайд think-cell" r:id="rId4" imgW="360" imgH="360" progId="TCLayout.ActiveDocument.1">
                  <p:embed/>
                </p:oleObj>
              </mc:Choice>
              <mc:Fallback>
                <p:oleObj name="Слайд think-cell" r:id="rId4" imgW="360" imgH="360" progId="TCLayout.ActiveDocument.1">
                  <p:embed/>
                  <p:pic>
                    <p:nvPicPr>
                      <p:cNvPr id="8" name="think-cell data - do not delete"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Заголовок 2"/>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4"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5"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7"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9" name="Дата 6"/>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Нижний колонтитул 7"/>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1" name="Номер слайда 8"/>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2A76D7F-1DB5-43D0-9729-873B4208B0B7}"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741871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слайд">
    <p:bg>
      <p:bgPr>
        <a:solidFill>
          <a:srgbClr val="F2F2F2">
            <a:alpha val="50195"/>
          </a:srgbClr>
        </a:solidFill>
        <a:effectLst/>
      </p:bgPr>
    </p:bg>
    <p:spTree>
      <p:nvGrpSpPr>
        <p:cNvPr id="1" name=""/>
        <p:cNvGrpSpPr/>
        <p:nvPr/>
      </p:nvGrpSpPr>
      <p:grpSpPr>
        <a:xfrm>
          <a:off x="0" y="0"/>
          <a:ext cx="0" cy="0"/>
          <a:chOff x="0" y="0"/>
          <a:chExt cx="0" cy="0"/>
        </a:xfrm>
      </p:grpSpPr>
      <p:graphicFrame>
        <p:nvGraphicFramePr>
          <p:cNvPr id="4" name="think-cell data - do not delete"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326" name="Слайд think-cell" r:id="rId4" imgW="360" imgH="360" progId="TCLayout.ActiveDocument.1">
                  <p:embed/>
                </p:oleObj>
              </mc:Choice>
              <mc:Fallback>
                <p:oleObj name="Слайд think-cell" r:id="rId4" imgW="360" imgH="360" progId="TCLayout.ActiveDocument.1">
                  <p:embed/>
                  <p:pic>
                    <p:nvPicPr>
                      <p:cNvPr id="4" name="think-cell data - do not delete"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Заголовок 2"/>
          <p:cNvSpPr>
            <a:spLocks noGrp="1"/>
          </p:cNvSpPr>
          <p:nvPr>
            <p:ph type="title"/>
          </p:nvPr>
        </p:nvSpPr>
        <p:spPr>
          <a:xfrm>
            <a:off x="338469" y="205748"/>
            <a:ext cx="10515600" cy="900150"/>
          </a:xfrm>
        </p:spPr>
        <p:txBody>
          <a:bodyPr>
            <a:normAutofit/>
          </a:bodyPr>
          <a:lstStyle>
            <a:lvl1pPr marL="0" algn="l" defTabSz="914400" rtl="0" eaLnBrk="1" latinLnBrk="0" hangingPunct="1">
              <a:lnSpc>
                <a:spcPct val="90000"/>
              </a:lnSpc>
              <a:spcBef>
                <a:spcPct val="0"/>
              </a:spcBef>
              <a:buNone/>
              <a:defRPr lang="en-US" sz="3100" b="1" kern="1200" dirty="0">
                <a:solidFill>
                  <a:srgbClr val="002060"/>
                </a:solidFill>
                <a:latin typeface="Arial" panose="020B0604020202020204" pitchFamily="34" charset="0"/>
                <a:ea typeface="+mj-ea"/>
                <a:cs typeface="Arial" panose="020B0604020202020204" pitchFamily="34" charset="0"/>
              </a:defRPr>
            </a:lvl1pPr>
          </a:lstStyle>
          <a:p>
            <a:r>
              <a:rPr lang="ru-RU" dirty="0"/>
              <a:t>Образец заголовка</a:t>
            </a:r>
            <a:endParaRPr lang="en-US" dirty="0"/>
          </a:p>
        </p:txBody>
      </p:sp>
      <p:sp>
        <p:nvSpPr>
          <p:cNvPr id="5" name="Номер слайда 4"/>
          <p:cNvSpPr>
            <a:spLocks noGrp="1"/>
          </p:cNvSpPr>
          <p:nvPr>
            <p:ph type="sldNum" sz="quarter" idx="10"/>
          </p:nvPr>
        </p:nvSpPr>
        <p:spPr>
          <a:xfrm>
            <a:off x="9142413" y="6356350"/>
            <a:ext cx="2743200"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A0F8AF6-415D-4D69-9EE0-FE9916997A28}"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70027316"/>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слайд">
    <p:bg>
      <p:bgPr>
        <a:solidFill>
          <a:schemeClr val="bg1"/>
        </a:solidFill>
        <a:effectLst/>
      </p:bgPr>
    </p:bg>
    <p:spTree>
      <p:nvGrpSpPr>
        <p:cNvPr id="1" name=""/>
        <p:cNvGrpSpPr/>
        <p:nvPr/>
      </p:nvGrpSpPr>
      <p:grpSpPr>
        <a:xfrm>
          <a:off x="0" y="0"/>
          <a:ext cx="0" cy="0"/>
          <a:chOff x="0" y="0"/>
          <a:chExt cx="0" cy="0"/>
        </a:xfrm>
      </p:grpSpPr>
      <p:graphicFrame>
        <p:nvGraphicFramePr>
          <p:cNvPr id="4" name="think-cell data - do not delete"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350" name="Слайд think-cell" r:id="rId4" imgW="360" imgH="360" progId="TCLayout.ActiveDocument.1">
                  <p:embed/>
                </p:oleObj>
              </mc:Choice>
              <mc:Fallback>
                <p:oleObj name="Слайд think-cell" r:id="rId4" imgW="360" imgH="360" progId="TCLayout.ActiveDocument.1">
                  <p:embed/>
                  <p:pic>
                    <p:nvPicPr>
                      <p:cNvPr id="4" name="think-cell data - do not delete"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Заголовок 2"/>
          <p:cNvSpPr>
            <a:spLocks noGrp="1"/>
          </p:cNvSpPr>
          <p:nvPr>
            <p:ph type="title"/>
          </p:nvPr>
        </p:nvSpPr>
        <p:spPr>
          <a:xfrm>
            <a:off x="338469" y="205748"/>
            <a:ext cx="10515600" cy="900150"/>
          </a:xfrm>
        </p:spPr>
        <p:txBody>
          <a:bodyPr>
            <a:normAutofit/>
          </a:bodyPr>
          <a:lstStyle>
            <a:lvl1pPr marL="0" algn="l" defTabSz="914400" rtl="0" eaLnBrk="1" latinLnBrk="0" hangingPunct="1">
              <a:lnSpc>
                <a:spcPct val="90000"/>
              </a:lnSpc>
              <a:spcBef>
                <a:spcPct val="0"/>
              </a:spcBef>
              <a:buNone/>
              <a:defRPr lang="en-US" sz="3100" b="1" kern="1200" dirty="0">
                <a:solidFill>
                  <a:srgbClr val="002060"/>
                </a:solidFill>
                <a:latin typeface="Arial" panose="020B0604020202020204" pitchFamily="34" charset="0"/>
                <a:ea typeface="+mj-ea"/>
                <a:cs typeface="Arial" panose="020B0604020202020204" pitchFamily="34" charset="0"/>
              </a:defRPr>
            </a:lvl1pPr>
          </a:lstStyle>
          <a:p>
            <a:r>
              <a:rPr lang="ru-RU" dirty="0"/>
              <a:t>Образец заголовка</a:t>
            </a:r>
            <a:endParaRPr lang="en-US" dirty="0"/>
          </a:p>
        </p:txBody>
      </p:sp>
      <p:sp>
        <p:nvSpPr>
          <p:cNvPr id="5" name="Номер слайда 4"/>
          <p:cNvSpPr>
            <a:spLocks noGrp="1"/>
          </p:cNvSpPr>
          <p:nvPr>
            <p:ph type="sldNum" sz="quarter" idx="10"/>
          </p:nvPr>
        </p:nvSpPr>
        <p:spPr>
          <a:xfrm>
            <a:off x="9142413" y="6356350"/>
            <a:ext cx="2743200"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616506E-BD4C-4445-941D-C81199411694}"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390293963"/>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Пустой слайд">
    <p:bg>
      <p:bgPr>
        <a:solidFill>
          <a:schemeClr val="bg1"/>
        </a:solidFill>
        <a:effectLst/>
      </p:bgPr>
    </p:bg>
    <p:spTree>
      <p:nvGrpSpPr>
        <p:cNvPr id="1" name=""/>
        <p:cNvGrpSpPr/>
        <p:nvPr/>
      </p:nvGrpSpPr>
      <p:grpSpPr>
        <a:xfrm>
          <a:off x="0" y="0"/>
          <a:ext cx="0" cy="0"/>
          <a:chOff x="0" y="0"/>
          <a:chExt cx="0" cy="0"/>
        </a:xfrm>
      </p:grpSpPr>
      <p:graphicFrame>
        <p:nvGraphicFramePr>
          <p:cNvPr id="2" name="think-cell data - do not delete"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374" name="Слайд think-cell" r:id="rId4" imgW="360" imgH="360" progId="TCLayout.ActiveDocument.1">
                  <p:embed/>
                </p:oleObj>
              </mc:Choice>
              <mc:Fallback>
                <p:oleObj name="Слайд think-cell" r:id="rId4" imgW="360" imgH="360" progId="TCLayout.ActiveDocument.1">
                  <p:embed/>
                  <p:pic>
                    <p:nvPicPr>
                      <p:cNvPr id="2" name="think-cell data - do not delete"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Нижний колонтитул 2"/>
          <p:cNvSpPr>
            <a:spLocks noGrp="1"/>
          </p:cNvSpPr>
          <p:nvPr>
            <p:ph type="ftr" sz="quarter" idx="10"/>
          </p:nvPr>
        </p:nvSpPr>
        <p:spPr>
          <a:xfrm>
            <a:off x="7983538" y="136525"/>
            <a:ext cx="4114800" cy="365125"/>
          </a:xfrm>
        </p:spPr>
        <p:txBody>
          <a:bodyPr/>
          <a:lstStyle>
            <a:lvl1pPr>
              <a:defRPr dirty="0"/>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Номер слайда 3"/>
          <p:cNvSpPr>
            <a:spLocks noGrp="1"/>
          </p:cNvSpPr>
          <p:nvPr>
            <p:ph type="sldNum" sz="quarter" idx="11"/>
          </p:nvPr>
        </p:nvSpPr>
        <p:spPr>
          <a:xfrm>
            <a:off x="9269413" y="6356350"/>
            <a:ext cx="2743200"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89D2AAD-CBA3-45A2-BC52-85323A4E0053}"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59170436"/>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graphicFrame>
        <p:nvGraphicFramePr>
          <p:cNvPr id="6" name="think-cell data - do not delete"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98" name="Слайд think-cell" r:id="rId4" imgW="360" imgH="360" progId="TCLayout.ActiveDocument.1">
                  <p:embed/>
                </p:oleObj>
              </mc:Choice>
              <mc:Fallback>
                <p:oleObj name="Слайд think-cell" r:id="rId4" imgW="360" imgH="360" progId="TCLayout.ActiveDocument.1">
                  <p:embed/>
                  <p:pic>
                    <p:nvPicPr>
                      <p:cNvPr id="6" name="think-cell data - do not delete"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Заголовок 2"/>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4"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7" name="Дата 4"/>
          <p:cNvSpPr>
            <a:spLocks noGrp="1"/>
          </p:cNvSpPr>
          <p:nvPr>
            <p:ph type="dt" sz="half" idx="10"/>
          </p:nvPr>
        </p:nvSpPr>
        <p:spPr/>
        <p:txBody>
          <a:bodyPr/>
          <a:lstStyle>
            <a:lvl1pPr>
              <a:defRPr dirty="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Нижний колонтитул 5"/>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Номер слайда 6"/>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A0F75360-4826-41AB-98FC-3FD61FA47977}"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067769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aphicFrame>
        <p:nvGraphicFramePr>
          <p:cNvPr id="6" name="think-cell data - do not delete"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422" name="Слайд think-cell" r:id="rId4" imgW="360" imgH="360" progId="TCLayout.ActiveDocument.1">
                  <p:embed/>
                </p:oleObj>
              </mc:Choice>
              <mc:Fallback>
                <p:oleObj name="Слайд think-cell" r:id="rId4" imgW="360" imgH="360" progId="TCLayout.ActiveDocument.1">
                  <p:embed/>
                  <p:pic>
                    <p:nvPicPr>
                      <p:cNvPr id="6" name="think-cell data - do not delete"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Заголовок 2"/>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4" name="Рисунок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5"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7" name="Дата 4"/>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Нижний колонтитул 5"/>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Номер слайда 6"/>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AA59978-CED7-4DB7-A16B-1B08BF5C4A0A}"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456685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graphicFrame>
        <p:nvGraphicFramePr>
          <p:cNvPr id="5" name="think-cell data - do not delete"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2446" name="Слайд think-cell" r:id="rId4" imgW="360" imgH="360" progId="TCLayout.ActiveDocument.1">
                  <p:embed/>
                </p:oleObj>
              </mc:Choice>
              <mc:Fallback>
                <p:oleObj name="Слайд think-cell" r:id="rId4" imgW="360" imgH="360" progId="TCLayout.ActiveDocument.1">
                  <p:embed/>
                  <p:pic>
                    <p:nvPicPr>
                      <p:cNvPr id="5" name="think-cell data - do not delete"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Заголовок 2"/>
          <p:cNvSpPr>
            <a:spLocks noGrp="1"/>
          </p:cNvSpPr>
          <p:nvPr>
            <p:ph type="title"/>
          </p:nvPr>
        </p:nvSpPr>
        <p:spPr/>
        <p:txBody>
          <a:bodyPr/>
          <a:lstStyle/>
          <a:p>
            <a:r>
              <a:rPr lang="ru-RU"/>
              <a:t>Образец заголовка</a:t>
            </a:r>
            <a:endParaRPr lang="en-US"/>
          </a:p>
        </p:txBody>
      </p:sp>
      <p:sp>
        <p:nvSpPr>
          <p:cNvPr id="4"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Номер слайда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37741AA-2A09-4BB9-BF97-A1687891A611}"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368869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graphicFrame>
        <p:nvGraphicFramePr>
          <p:cNvPr id="5" name="think-cell data - do not delete"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470" name="Слайд think-cell" r:id="rId4" imgW="360" imgH="360" progId="TCLayout.ActiveDocument.1">
                  <p:embed/>
                </p:oleObj>
              </mc:Choice>
              <mc:Fallback>
                <p:oleObj name="Слайд think-cell" r:id="rId4" imgW="360" imgH="360" progId="TCLayout.ActiveDocument.1">
                  <p:embed/>
                  <p:pic>
                    <p:nvPicPr>
                      <p:cNvPr id="5" name="think-cell data - do not delete"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4"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Номер слайда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953F216-4239-4909-ACC1-9ADCA1C416C9}"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38143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086963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64456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082635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694471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412504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743372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487957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image" Target="../media/image1.emf"/><Relationship Id="rId2" Type="http://schemas.openxmlformats.org/officeDocument/2006/relationships/slideLayout" Target="../slideLayouts/slideLayout19.xml"/><Relationship Id="rId16" Type="http://schemas.openxmlformats.org/officeDocument/2006/relationships/oleObject" Target="../embeddings/oleObject1.bin"/><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tags" Target="../tags/tag1.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4226082-FF36-41EB-9C07-F6F93B54EE83}" type="slidenum">
              <a:rPr kumimoji="0" lang="en-US" sz="3200" b="0" i="0" u="none" strike="noStrike" kern="1200" cap="none" spc="0" normalizeH="0" baseline="0" noProof="0" smtClean="0">
                <a:ln>
                  <a:noFill/>
                </a:ln>
                <a:solidFill>
                  <a:srgbClr val="146194">
                    <a:lumMod val="50000"/>
                  </a:srgb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327956257"/>
      </p:ext>
    </p:extLst>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Lst>
  <p:hf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2F2F2">
            <a:alpha val="30196"/>
          </a:srgbClr>
        </a:solidFill>
        <a:effectLst/>
      </p:bgPr>
    </p:bg>
    <p:spTree>
      <p:nvGrpSpPr>
        <p:cNvPr id="1" name=""/>
        <p:cNvGrpSpPr/>
        <p:nvPr/>
      </p:nvGrpSpPr>
      <p:grpSpPr>
        <a:xfrm>
          <a:off x="0" y="0"/>
          <a:ext cx="0" cy="0"/>
          <a:chOff x="0" y="0"/>
          <a:chExt cx="0" cy="0"/>
        </a:xfrm>
      </p:grpSpPr>
      <p:graphicFrame>
        <p:nvGraphicFramePr>
          <p:cNvPr id="1026" name="think-cell data - do not delete" hidden="1"/>
          <p:cNvGraphicFramePr>
            <a:graphicFrameLocks noChangeAspect="1"/>
          </p:cNvGraphicFramePr>
          <p:nvPr userDrawn="1">
            <p:custDataLst>
              <p:tags r:id="rId15"/>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82" name="Слайд think-cell" r:id="rId16" imgW="360" imgH="360" progId="TCLayout.ActiveDocument.1">
                  <p:embed/>
                </p:oleObj>
              </mc:Choice>
              <mc:Fallback>
                <p:oleObj name="Слайд think-cell" r:id="rId16" imgW="360" imgH="360" progId="TCLayout.ActiveDocument.1">
                  <p:embed/>
                  <p:pic>
                    <p:nvPicPr>
                      <p:cNvPr id="1026" name="think-cell data - do not delete" hidden="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Заголовок 2"/>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en-US"/>
              <a:t>Образец заголовка</a:t>
            </a:r>
            <a:endParaRPr lang="en-US" altLang="en-US"/>
          </a:p>
        </p:txBody>
      </p:sp>
      <p:sp>
        <p:nvSpPr>
          <p:cNvPr id="1028" name="Текст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en-US"/>
              <a:t>Образец текста</a:t>
            </a:r>
          </a:p>
          <a:p>
            <a:pPr lvl="1"/>
            <a:r>
              <a:rPr lang="ru-RU" altLang="en-US"/>
              <a:t>Второй уровень</a:t>
            </a:r>
          </a:p>
          <a:p>
            <a:pPr lvl="2"/>
            <a:r>
              <a:rPr lang="ru-RU" altLang="en-US"/>
              <a:t>Третий уровень</a:t>
            </a:r>
          </a:p>
          <a:p>
            <a:pPr lvl="3"/>
            <a:r>
              <a:rPr lang="ru-RU" altLang="en-US"/>
              <a:t>Четвертый уровень</a:t>
            </a:r>
          </a:p>
          <a:p>
            <a:pPr lvl="4"/>
            <a:r>
              <a:rPr lang="ru-RU" altLang="en-US"/>
              <a:t>Пятый уровень</a:t>
            </a:r>
            <a:endParaRPr lang="en-US" altLang="en-US"/>
          </a:p>
        </p:txBody>
      </p:sp>
      <p:sp>
        <p:nvSpPr>
          <p:cNvPr id="5"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A5192F1-E905-494F-B976-BA88E09B6731}"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34073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100000">
              <a:schemeClr val="tx1"/>
            </a:gs>
            <a:gs pos="64000">
              <a:schemeClr val="bg2">
                <a:shade val="96000"/>
                <a:satMod val="120000"/>
                <a:lumMod val="97000"/>
              </a:schemeClr>
            </a:gs>
          </a:gsLst>
          <a:lin ang="5400000" scaled="0"/>
        </a:gradFill>
        <a:effectLst/>
      </p:bgPr>
    </p:bg>
    <p:spTree>
      <p:nvGrpSpPr>
        <p:cNvPr id="1" name=""/>
        <p:cNvGrpSpPr/>
        <p:nvPr/>
      </p:nvGrpSpPr>
      <p:grpSpPr>
        <a:xfrm>
          <a:off x="0" y="0"/>
          <a:ext cx="0" cy="0"/>
          <a:chOff x="0" y="0"/>
          <a:chExt cx="0" cy="0"/>
        </a:xfrm>
      </p:grpSpPr>
      <p:sp>
        <p:nvSpPr>
          <p:cNvPr id="6" name="Прямоугольник 5"/>
          <p:cNvSpPr/>
          <p:nvPr/>
        </p:nvSpPr>
        <p:spPr>
          <a:xfrm>
            <a:off x="0" y="3898232"/>
            <a:ext cx="12192000" cy="29597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4" name="Заголовок 1"/>
          <p:cNvSpPr txBox="1">
            <a:spLocks/>
          </p:cNvSpPr>
          <p:nvPr/>
        </p:nvSpPr>
        <p:spPr>
          <a:xfrm>
            <a:off x="0" y="1464887"/>
            <a:ext cx="12192000" cy="2433345"/>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ru-RU" altLang="en-US" sz="4800" b="1" dirty="0" smtClean="0">
                <a:solidFill>
                  <a:srgbClr val="FFFFFF"/>
                </a:solidFill>
                <a:latin typeface="Arial" panose="020B0604020202020204" pitchFamily="34" charset="0"/>
                <a:cs typeface="Arial" panose="020B0604020202020204" pitchFamily="34" charset="0"/>
              </a:rPr>
              <a:t>Международное налогообложение</a:t>
            </a:r>
            <a:endParaRPr kumimoji="0" lang="en-US" altLang="en-US" sz="48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sp>
        <p:nvSpPr>
          <p:cNvPr id="5" name="Подзаголовок 2"/>
          <p:cNvSpPr>
            <a:spLocks noGrp="1"/>
          </p:cNvSpPr>
          <p:nvPr>
            <p:ph type="subTitle" idx="1"/>
          </p:nvPr>
        </p:nvSpPr>
        <p:spPr>
          <a:xfrm>
            <a:off x="0" y="6271828"/>
            <a:ext cx="12192000" cy="471488"/>
          </a:xfrm>
        </p:spPr>
        <p:txBody>
          <a:bodyPr rtlCol="0" anchor="ctr">
            <a:normAutofit/>
          </a:bodyPr>
          <a:lstStyle/>
          <a:p>
            <a:pPr algn="ctr" fontAlgn="auto">
              <a:spcAft>
                <a:spcPts val="0"/>
              </a:spcAft>
              <a:defRPr/>
            </a:pPr>
            <a:r>
              <a:rPr lang="ru-RU" sz="1400" kern="0" dirty="0">
                <a:solidFill>
                  <a:schemeClr val="bg1"/>
                </a:solidFill>
                <a:latin typeface="Arial" panose="020B0604020202020204" pitchFamily="34" charset="0"/>
                <a:cs typeface="Arial" panose="020B0604020202020204" pitchFamily="34" charset="0"/>
              </a:rPr>
              <a:t>г.</a:t>
            </a:r>
            <a:r>
              <a:rPr lang="en-US" sz="1400" kern="0" dirty="0">
                <a:solidFill>
                  <a:schemeClr val="bg1"/>
                </a:solidFill>
                <a:latin typeface="Arial" panose="020B0604020202020204" pitchFamily="34" charset="0"/>
                <a:cs typeface="Arial" panose="020B0604020202020204" pitchFamily="34" charset="0"/>
              </a:rPr>
              <a:t> </a:t>
            </a:r>
            <a:r>
              <a:rPr lang="ru-RU" sz="1400" kern="0" dirty="0">
                <a:solidFill>
                  <a:schemeClr val="bg1"/>
                </a:solidFill>
                <a:latin typeface="Arial" panose="020B0604020202020204" pitchFamily="34" charset="0"/>
                <a:cs typeface="Arial" panose="020B0604020202020204" pitchFamily="34" charset="0"/>
              </a:rPr>
              <a:t>Астана, 2024</a:t>
            </a:r>
            <a:r>
              <a:rPr lang="en-US" sz="1400" kern="0" dirty="0">
                <a:solidFill>
                  <a:schemeClr val="bg1"/>
                </a:solidFill>
                <a:latin typeface="Arial" panose="020B0604020202020204" pitchFamily="34" charset="0"/>
                <a:cs typeface="Arial" panose="020B0604020202020204" pitchFamily="34" charset="0"/>
              </a:rPr>
              <a:t> </a:t>
            </a:r>
            <a:r>
              <a:rPr lang="ru-RU" sz="1400" kern="0" dirty="0">
                <a:solidFill>
                  <a:schemeClr val="bg1"/>
                </a:solidFill>
                <a:latin typeface="Arial" panose="020B0604020202020204" pitchFamily="34" charset="0"/>
                <a:cs typeface="Arial" panose="020B0604020202020204" pitchFamily="34" charset="0"/>
              </a:rPr>
              <a:t>г.</a:t>
            </a:r>
          </a:p>
        </p:txBody>
      </p:sp>
    </p:spTree>
    <p:extLst>
      <p:ext uri="{BB962C8B-B14F-4D97-AF65-F5344CB8AC3E}">
        <p14:creationId xmlns:p14="http://schemas.microsoft.com/office/powerpoint/2010/main" val="32772173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6A494-8E61-01B7-FA3F-72FDD54040B3}"/>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E7281F-3CB1-79A3-2422-70E949F5F234}"/>
              </a:ext>
            </a:extLst>
          </p:cNvPr>
          <p:cNvSpPr/>
          <p:nvPr/>
        </p:nvSpPr>
        <p:spPr>
          <a:xfrm>
            <a:off x="0" y="-3877"/>
            <a:ext cx="12192000" cy="932329"/>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r>
              <a:rPr lang="ru-RU" sz="2800" b="1" dirty="0">
                <a:latin typeface="Arial" panose="020B0604020202020204" pitchFamily="34" charset="0"/>
                <a:cs typeface="Arial" panose="020B0604020202020204" pitchFamily="34" charset="0"/>
              </a:rPr>
              <a:t>Особенности образования постоянного учреждения нерезидента от деятельности в Республике Казахстан</a:t>
            </a:r>
          </a:p>
        </p:txBody>
      </p:sp>
      <p:sp>
        <p:nvSpPr>
          <p:cNvPr id="4" name="Номер слайда 3">
            <a:extLst>
              <a:ext uri="{FF2B5EF4-FFF2-40B4-BE49-F238E27FC236}">
                <a16:creationId xmlns:a16="http://schemas.microsoft.com/office/drawing/2014/main" id="{BA3B218D-539A-09F5-1298-D90BAAEA69A3}"/>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rPr>
              <a:t>10</a:t>
            </a:r>
          </a:p>
        </p:txBody>
      </p:sp>
      <p:sp>
        <p:nvSpPr>
          <p:cNvPr id="5" name="Прямоугольник 4">
            <a:extLst>
              <a:ext uri="{FF2B5EF4-FFF2-40B4-BE49-F238E27FC236}">
                <a16:creationId xmlns:a16="http://schemas.microsoft.com/office/drawing/2014/main" id="{1BA5ADA1-87FA-937C-C09E-4E0E6B020460}"/>
              </a:ext>
            </a:extLst>
          </p:cNvPr>
          <p:cNvSpPr/>
          <p:nvPr/>
        </p:nvSpPr>
        <p:spPr>
          <a:xfrm>
            <a:off x="219809" y="1048890"/>
            <a:ext cx="11711354" cy="460594"/>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just">
              <a:lnSpc>
                <a:spcPct val="114000"/>
              </a:lnSpc>
              <a:spcBef>
                <a:spcPts val="600"/>
              </a:spcBef>
              <a:buClr>
                <a:srgbClr val="000000"/>
              </a:buClr>
              <a:tabLst>
                <a:tab pos="10281920" algn="l"/>
              </a:tabLst>
              <a:defRPr/>
            </a:pPr>
            <a:r>
              <a:rPr lang="ru-RU" b="1" kern="100" dirty="0" smtClean="0">
                <a:solidFill>
                  <a:srgbClr val="002060"/>
                </a:solidFill>
                <a:latin typeface="Arial" pitchFamily="34" charset="0"/>
                <a:cs typeface="Arial" pitchFamily="34" charset="0"/>
              </a:rPr>
              <a:t>Уточнение даты начала осуществления деятельности нерезидента в Республике Казахстан</a:t>
            </a:r>
            <a:endParaRPr lang="ru-RU" b="1" dirty="0">
              <a:solidFill>
                <a:srgbClr val="002060"/>
              </a:solidFill>
              <a:latin typeface="Arial" pitchFamily="34" charset="0"/>
              <a:cs typeface="Arial" pitchFamily="34" charset="0"/>
            </a:endParaRPr>
          </a:p>
        </p:txBody>
      </p:sp>
      <p:sp>
        <p:nvSpPr>
          <p:cNvPr id="6" name="TextBox 5">
            <a:extLst>
              <a:ext uri="{FF2B5EF4-FFF2-40B4-BE49-F238E27FC236}">
                <a16:creationId xmlns:a16="http://schemas.microsoft.com/office/drawing/2014/main" id="{F176B006-6A0E-DA49-58FA-6740C0AC4B53}"/>
              </a:ext>
            </a:extLst>
          </p:cNvPr>
          <p:cNvSpPr txBox="1"/>
          <p:nvPr/>
        </p:nvSpPr>
        <p:spPr>
          <a:xfrm>
            <a:off x="6096827" y="2141899"/>
            <a:ext cx="5859613" cy="1015663"/>
          </a:xfrm>
          <a:prstGeom prst="rect">
            <a:avLst/>
          </a:prstGeom>
          <a:noFill/>
        </p:spPr>
        <p:txBody>
          <a:bodyPr wrap="square" rtlCol="0">
            <a:spAutoFit/>
          </a:bodyPr>
          <a:lstStyle/>
          <a:p>
            <a:pPr algn="just"/>
            <a:r>
              <a:rPr lang="ru-RU" sz="2000" dirty="0" smtClean="0">
                <a:solidFill>
                  <a:srgbClr val="002060"/>
                </a:solidFill>
                <a:latin typeface="Arial" panose="020B0604020202020204" pitchFamily="34" charset="0"/>
                <a:cs typeface="Arial" panose="020B0604020202020204" pitchFamily="34" charset="0"/>
              </a:rPr>
              <a:t>В связи с возникновением споров в части даты начала осуществления деятельности  такая дата сокращена с 4 дат до 1 даты.</a:t>
            </a:r>
          </a:p>
        </p:txBody>
      </p:sp>
      <p:sp>
        <p:nvSpPr>
          <p:cNvPr id="7" name="TextBox 6">
            <a:extLst>
              <a:ext uri="{FF2B5EF4-FFF2-40B4-BE49-F238E27FC236}">
                <a16:creationId xmlns:a16="http://schemas.microsoft.com/office/drawing/2014/main" id="{F176B006-6A0E-DA49-58FA-6740C0AC4B53}"/>
              </a:ext>
            </a:extLst>
          </p:cNvPr>
          <p:cNvSpPr txBox="1"/>
          <p:nvPr/>
        </p:nvSpPr>
        <p:spPr>
          <a:xfrm>
            <a:off x="6135950" y="3366680"/>
            <a:ext cx="5820490" cy="923330"/>
          </a:xfrm>
          <a:prstGeom prst="rect">
            <a:avLst/>
          </a:prstGeom>
          <a:noFill/>
        </p:spPr>
        <p:txBody>
          <a:bodyPr wrap="square" rtlCol="0">
            <a:spAutoFit/>
          </a:bodyPr>
          <a:lstStyle/>
          <a:p>
            <a:pPr algn="just"/>
            <a:r>
              <a:rPr lang="ru-RU" b="1" dirty="0" smtClean="0">
                <a:solidFill>
                  <a:srgbClr val="002060"/>
                </a:solidFill>
                <a:latin typeface="Arial" panose="020B0604020202020204" pitchFamily="34" charset="0"/>
                <a:cs typeface="Arial" panose="020B0604020202020204" pitchFamily="34" charset="0"/>
              </a:rPr>
              <a:t>Датой осуществления деятельности постоянного </a:t>
            </a:r>
            <a:r>
              <a:rPr lang="ru-RU" b="1" dirty="0">
                <a:solidFill>
                  <a:srgbClr val="002060"/>
                </a:solidFill>
                <a:latin typeface="Arial" panose="020B0604020202020204" pitchFamily="34" charset="0"/>
                <a:cs typeface="Arial" panose="020B0604020202020204" pitchFamily="34" charset="0"/>
              </a:rPr>
              <a:t>учреждения признается дата заключения контракта (договора</a:t>
            </a:r>
            <a:r>
              <a:rPr lang="ru-RU" b="1" dirty="0" smtClean="0">
                <a:solidFill>
                  <a:srgbClr val="002060"/>
                </a:solidFill>
                <a:latin typeface="Arial" panose="020B0604020202020204" pitchFamily="34" charset="0"/>
                <a:cs typeface="Arial" panose="020B0604020202020204" pitchFamily="34" charset="0"/>
              </a:rPr>
              <a:t>).</a:t>
            </a:r>
            <a:r>
              <a:rPr lang="ru-RU" b="1" dirty="0">
                <a:solidFill>
                  <a:srgbClr val="002060"/>
                </a:solidFill>
                <a:latin typeface="Arial" panose="020B0604020202020204" pitchFamily="34" charset="0"/>
                <a:cs typeface="Arial" panose="020B0604020202020204" pitchFamily="34" charset="0"/>
              </a:rPr>
              <a:t> </a:t>
            </a:r>
            <a:endParaRPr lang="ru-RU" b="1" dirty="0">
              <a:solidFill>
                <a:srgbClr val="002060"/>
              </a:solidFill>
              <a:effectLst/>
              <a:latin typeface="Arial" panose="020B0604020202020204" pitchFamily="34" charset="0"/>
              <a:cs typeface="Arial" panose="020B0604020202020204" pitchFamily="34" charset="0"/>
            </a:endParaRPr>
          </a:p>
        </p:txBody>
      </p:sp>
      <p:sp>
        <p:nvSpPr>
          <p:cNvPr id="8" name="Прямоугольник 7"/>
          <p:cNvSpPr/>
          <p:nvPr/>
        </p:nvSpPr>
        <p:spPr>
          <a:xfrm>
            <a:off x="-1" y="1575993"/>
            <a:ext cx="5991225" cy="413896"/>
          </a:xfrm>
          <a:prstGeom prst="rect">
            <a:avLst/>
          </a:prstGeom>
        </p:spPr>
        <p:txBody>
          <a:bodyPr wrap="square">
            <a:spAutoFit/>
          </a:bodyPr>
          <a:lstStyle/>
          <a:p>
            <a:pPr marL="0" lvl="4" algn="ctr">
              <a:lnSpc>
                <a:spcPct val="114000"/>
              </a:lnSpc>
              <a:buClr>
                <a:srgbClr val="000000"/>
              </a:buClr>
              <a:tabLst>
                <a:tab pos="10281920" algn="l"/>
              </a:tabLst>
              <a:defRPr/>
            </a:pPr>
            <a:r>
              <a:rPr lang="ru-RU" sz="2000" b="1" kern="100" dirty="0" smtClean="0">
                <a:solidFill>
                  <a:srgbClr val="002060"/>
                </a:solidFill>
                <a:latin typeface="Arial" pitchFamily="34" charset="0"/>
                <a:cs typeface="Arial" pitchFamily="34" charset="0"/>
              </a:rPr>
              <a:t>Действующая редакция</a:t>
            </a:r>
          </a:p>
        </p:txBody>
      </p:sp>
      <p:cxnSp>
        <p:nvCxnSpPr>
          <p:cNvPr id="9" name="Прямая соединительная линия 8"/>
          <p:cNvCxnSpPr/>
          <p:nvPr/>
        </p:nvCxnSpPr>
        <p:spPr>
          <a:xfrm>
            <a:off x="6038849" y="1676400"/>
            <a:ext cx="10353" cy="507115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0" name="Прямоугольник 9"/>
          <p:cNvSpPr/>
          <p:nvPr/>
        </p:nvSpPr>
        <p:spPr>
          <a:xfrm>
            <a:off x="6049202" y="1581730"/>
            <a:ext cx="6096000" cy="413896"/>
          </a:xfrm>
          <a:prstGeom prst="rect">
            <a:avLst/>
          </a:prstGeom>
        </p:spPr>
        <p:txBody>
          <a:bodyPr>
            <a:spAutoFit/>
          </a:bodyPr>
          <a:lstStyle/>
          <a:p>
            <a:pPr marL="0" lvl="4" algn="ctr">
              <a:lnSpc>
                <a:spcPct val="114000"/>
              </a:lnSpc>
              <a:buClr>
                <a:srgbClr val="000000"/>
              </a:buClr>
              <a:tabLst>
                <a:tab pos="10281920" algn="l"/>
              </a:tabLst>
              <a:defRPr/>
            </a:pPr>
            <a:r>
              <a:rPr lang="ru-RU" sz="2000" b="1" kern="100" dirty="0" smtClean="0">
                <a:solidFill>
                  <a:srgbClr val="002060"/>
                </a:solidFill>
                <a:latin typeface="Arial" pitchFamily="34" charset="0"/>
                <a:cs typeface="Arial" pitchFamily="34" charset="0"/>
              </a:rPr>
              <a:t>Редакция Проекта ННК</a:t>
            </a:r>
            <a:endParaRPr lang="ru-RU" sz="2000" b="1" kern="100" dirty="0">
              <a:solidFill>
                <a:srgbClr val="002060"/>
              </a:solidFill>
              <a:latin typeface="Arial" pitchFamily="34" charset="0"/>
              <a:cs typeface="Arial" pitchFamily="34" charset="0"/>
            </a:endParaRPr>
          </a:p>
        </p:txBody>
      </p:sp>
      <p:sp>
        <p:nvSpPr>
          <p:cNvPr id="3" name="Прямоугольник 2"/>
          <p:cNvSpPr/>
          <p:nvPr/>
        </p:nvSpPr>
        <p:spPr>
          <a:xfrm>
            <a:off x="96424" y="2047930"/>
            <a:ext cx="5952778" cy="4555093"/>
          </a:xfrm>
          <a:prstGeom prst="rect">
            <a:avLst/>
          </a:prstGeom>
        </p:spPr>
        <p:txBody>
          <a:bodyPr wrap="square">
            <a:spAutoFit/>
          </a:bodyPr>
          <a:lstStyle/>
          <a:p>
            <a:pPr algn="just"/>
            <a:r>
              <a:rPr lang="ru-RU" sz="1400" dirty="0">
                <a:solidFill>
                  <a:srgbClr val="002060"/>
                </a:solidFill>
                <a:latin typeface="Arial" panose="020B0604020202020204" pitchFamily="34" charset="0"/>
                <a:cs typeface="Arial" panose="020B0604020202020204" pitchFamily="34" charset="0"/>
              </a:rPr>
              <a:t>Датой начала осуществления деятельности нерезидентом в Республике Казахстан в целях применения настоящего Кодекса признается дата:</a:t>
            </a:r>
          </a:p>
          <a:p>
            <a:pPr algn="just"/>
            <a:endParaRPr lang="ru-RU" sz="600" dirty="0">
              <a:solidFill>
                <a:srgbClr val="002060"/>
              </a:solidFill>
              <a:latin typeface="Arial" panose="020B0604020202020204" pitchFamily="34" charset="0"/>
              <a:cs typeface="Arial" panose="020B0604020202020204" pitchFamily="34" charset="0"/>
            </a:endParaRPr>
          </a:p>
          <a:p>
            <a:pPr algn="just"/>
            <a:r>
              <a:rPr lang="ru-RU" sz="1400" dirty="0" smtClean="0">
                <a:solidFill>
                  <a:srgbClr val="002060"/>
                </a:solidFill>
                <a:latin typeface="Arial" panose="020B0604020202020204" pitchFamily="34" charset="0"/>
                <a:cs typeface="Arial" panose="020B0604020202020204" pitchFamily="34" charset="0"/>
              </a:rPr>
              <a:t>1</a:t>
            </a:r>
            <a:r>
              <a:rPr lang="ru-RU" sz="1400" dirty="0">
                <a:solidFill>
                  <a:srgbClr val="002060"/>
                </a:solidFill>
                <a:latin typeface="Arial" panose="020B0604020202020204" pitchFamily="34" charset="0"/>
                <a:cs typeface="Arial" panose="020B0604020202020204" pitchFamily="34" charset="0"/>
              </a:rPr>
              <a:t>) заключения любого следующего контракта (договора, соглашения) на</a:t>
            </a:r>
            <a:r>
              <a:rPr lang="ru-RU" sz="1400" dirty="0" smtClean="0">
                <a:solidFill>
                  <a:srgbClr val="002060"/>
                </a:solidFill>
                <a:latin typeface="Arial" panose="020B0604020202020204" pitchFamily="34" charset="0"/>
                <a:cs typeface="Arial" panose="020B0604020202020204" pitchFamily="34" charset="0"/>
              </a:rPr>
              <a:t>:  выполнение </a:t>
            </a:r>
            <a:r>
              <a:rPr lang="ru-RU" sz="1400" dirty="0">
                <a:solidFill>
                  <a:srgbClr val="002060"/>
                </a:solidFill>
                <a:latin typeface="Arial" panose="020B0604020202020204" pitchFamily="34" charset="0"/>
                <a:cs typeface="Arial" panose="020B0604020202020204" pitchFamily="34" charset="0"/>
              </a:rPr>
              <a:t>работ, оказание услуг в Республике Казахстан, в том числе в рамках договора о совместной </a:t>
            </a:r>
            <a:r>
              <a:rPr lang="ru-RU" sz="1400" dirty="0" smtClean="0">
                <a:solidFill>
                  <a:srgbClr val="002060"/>
                </a:solidFill>
                <a:latin typeface="Arial" panose="020B0604020202020204" pitchFamily="34" charset="0"/>
                <a:cs typeface="Arial" panose="020B0604020202020204" pitchFamily="34" charset="0"/>
              </a:rPr>
              <a:t>деятельности; предоставление </a:t>
            </a:r>
            <a:r>
              <a:rPr lang="ru-RU" sz="1400" dirty="0">
                <a:solidFill>
                  <a:srgbClr val="002060"/>
                </a:solidFill>
                <a:latin typeface="Arial" panose="020B0604020202020204" pitchFamily="34" charset="0"/>
                <a:cs typeface="Arial" panose="020B0604020202020204" pitchFamily="34" charset="0"/>
              </a:rPr>
              <a:t>полномочий на совершение от его имени действий в Республике Казахстан</a:t>
            </a:r>
            <a:r>
              <a:rPr lang="ru-RU" sz="1400" dirty="0" smtClean="0">
                <a:solidFill>
                  <a:srgbClr val="002060"/>
                </a:solidFill>
                <a:latin typeface="Arial" panose="020B0604020202020204" pitchFamily="34" charset="0"/>
                <a:cs typeface="Arial" panose="020B0604020202020204" pitchFamily="34" charset="0"/>
              </a:rPr>
              <a:t>; приобретение </a:t>
            </a:r>
            <a:r>
              <a:rPr lang="ru-RU" sz="1400" dirty="0">
                <a:solidFill>
                  <a:srgbClr val="002060"/>
                </a:solidFill>
                <a:latin typeface="Arial" panose="020B0604020202020204" pitchFamily="34" charset="0"/>
                <a:cs typeface="Arial" panose="020B0604020202020204" pitchFamily="34" charset="0"/>
              </a:rPr>
              <a:t>товаров в Республике Казахстан в целях </a:t>
            </a:r>
            <a:r>
              <a:rPr lang="ru-RU" sz="1400" dirty="0" smtClean="0">
                <a:solidFill>
                  <a:srgbClr val="002060"/>
                </a:solidFill>
                <a:latin typeface="Arial" panose="020B0604020202020204" pitchFamily="34" charset="0"/>
                <a:cs typeface="Arial" panose="020B0604020202020204" pitchFamily="34" charset="0"/>
              </a:rPr>
              <a:t>реализации; приобретение </a:t>
            </a:r>
            <a:r>
              <a:rPr lang="ru-RU" sz="1400" dirty="0">
                <a:solidFill>
                  <a:srgbClr val="002060"/>
                </a:solidFill>
                <a:latin typeface="Arial" panose="020B0604020202020204" pitchFamily="34" charset="0"/>
                <a:cs typeface="Arial" panose="020B0604020202020204" pitchFamily="34" charset="0"/>
              </a:rPr>
              <a:t>работ, услуг в целях выполнения работ, оказания услуг в Республике Казахстан;</a:t>
            </a:r>
          </a:p>
          <a:p>
            <a:pPr algn="just"/>
            <a:endParaRPr lang="ru-RU" sz="600" dirty="0" smtClean="0">
              <a:solidFill>
                <a:srgbClr val="002060"/>
              </a:solidFill>
              <a:latin typeface="Arial" panose="020B0604020202020204" pitchFamily="34" charset="0"/>
              <a:cs typeface="Arial" panose="020B0604020202020204" pitchFamily="34" charset="0"/>
            </a:endParaRPr>
          </a:p>
          <a:p>
            <a:pPr algn="just"/>
            <a:r>
              <a:rPr lang="ru-RU" sz="1400" dirty="0" smtClean="0">
                <a:solidFill>
                  <a:srgbClr val="002060"/>
                </a:solidFill>
                <a:latin typeface="Arial" panose="020B0604020202020204" pitchFamily="34" charset="0"/>
                <a:cs typeface="Arial" panose="020B0604020202020204" pitchFamily="34" charset="0"/>
              </a:rPr>
              <a:t>2</a:t>
            </a:r>
            <a:r>
              <a:rPr lang="ru-RU" sz="1400" dirty="0">
                <a:solidFill>
                  <a:srgbClr val="002060"/>
                </a:solidFill>
                <a:latin typeface="Arial" panose="020B0604020202020204" pitchFamily="34" charset="0"/>
                <a:cs typeface="Arial" panose="020B0604020202020204" pitchFamily="34" charset="0"/>
              </a:rPr>
              <a:t>) заключения первого трудового договора (соглашения, контракта) в целях осуществления деятельности в Республике Казахстан;</a:t>
            </a:r>
          </a:p>
          <a:p>
            <a:pPr algn="just"/>
            <a:endParaRPr lang="ru-RU" sz="600" dirty="0">
              <a:solidFill>
                <a:srgbClr val="002060"/>
              </a:solidFill>
              <a:latin typeface="Arial" panose="020B0604020202020204" pitchFamily="34" charset="0"/>
              <a:cs typeface="Arial" panose="020B0604020202020204" pitchFamily="34" charset="0"/>
            </a:endParaRPr>
          </a:p>
          <a:p>
            <a:pPr algn="just"/>
            <a:r>
              <a:rPr lang="ru-RU" sz="1400" dirty="0" smtClean="0">
                <a:solidFill>
                  <a:srgbClr val="002060"/>
                </a:solidFill>
                <a:latin typeface="Arial" panose="020B0604020202020204" pitchFamily="34" charset="0"/>
                <a:cs typeface="Arial" panose="020B0604020202020204" pitchFamily="34" charset="0"/>
              </a:rPr>
              <a:t>3</a:t>
            </a:r>
            <a:r>
              <a:rPr lang="ru-RU" sz="1400" dirty="0">
                <a:solidFill>
                  <a:srgbClr val="002060"/>
                </a:solidFill>
                <a:latin typeface="Arial" panose="020B0604020202020204" pitchFamily="34" charset="0"/>
                <a:cs typeface="Arial" panose="020B0604020202020204" pitchFamily="34" charset="0"/>
              </a:rPr>
              <a:t>) прибытия в Республику Казахстан физического лица-нерезидента, работника или иного нанятого персонала нерезидента для выполнения условий контракта (договора, соглашения), указанного в подпунктах 1) или 2) части первой настоящего пункта;</a:t>
            </a:r>
          </a:p>
          <a:p>
            <a:pPr algn="just"/>
            <a:endParaRPr lang="ru-RU" sz="600" dirty="0">
              <a:solidFill>
                <a:srgbClr val="002060"/>
              </a:solidFill>
              <a:latin typeface="Arial" panose="020B0604020202020204" pitchFamily="34" charset="0"/>
              <a:cs typeface="Arial" panose="020B0604020202020204" pitchFamily="34" charset="0"/>
            </a:endParaRPr>
          </a:p>
          <a:p>
            <a:pPr algn="just"/>
            <a:r>
              <a:rPr lang="ru-RU" sz="1400" dirty="0" smtClean="0">
                <a:solidFill>
                  <a:srgbClr val="002060"/>
                </a:solidFill>
                <a:latin typeface="Arial" panose="020B0604020202020204" pitchFamily="34" charset="0"/>
                <a:cs typeface="Arial" panose="020B0604020202020204" pitchFamily="34" charset="0"/>
              </a:rPr>
              <a:t>4</a:t>
            </a:r>
            <a:r>
              <a:rPr lang="ru-RU" sz="1400" dirty="0">
                <a:solidFill>
                  <a:srgbClr val="002060"/>
                </a:solidFill>
                <a:latin typeface="Arial" panose="020B0604020202020204" pitchFamily="34" charset="0"/>
                <a:cs typeface="Arial" panose="020B0604020202020204" pitchFamily="34" charset="0"/>
              </a:rPr>
              <a:t>) вступления в силу документа, удостоверяющего право нерезидента на осуществление деятельности, указанной в подпунктах 3) и 4) пункта 1 настоящей статьи.</a:t>
            </a:r>
          </a:p>
        </p:txBody>
      </p:sp>
    </p:spTree>
    <p:extLst>
      <p:ext uri="{BB962C8B-B14F-4D97-AF65-F5344CB8AC3E}">
        <p14:creationId xmlns:p14="http://schemas.microsoft.com/office/powerpoint/2010/main" val="2213601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6A494-8E61-01B7-FA3F-72FDD54040B3}"/>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E7281F-3CB1-79A3-2422-70E949F5F234}"/>
              </a:ext>
            </a:extLst>
          </p:cNvPr>
          <p:cNvSpPr/>
          <p:nvPr/>
        </p:nvSpPr>
        <p:spPr>
          <a:xfrm>
            <a:off x="0" y="-3877"/>
            <a:ext cx="12192000" cy="932329"/>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r>
              <a:rPr lang="ru-RU" sz="2800" b="1" dirty="0">
                <a:latin typeface="Arial" panose="020B0604020202020204" pitchFamily="34" charset="0"/>
                <a:cs typeface="Arial" panose="020B0604020202020204" pitchFamily="34" charset="0"/>
              </a:rPr>
              <a:t>Международное </a:t>
            </a:r>
            <a:r>
              <a:rPr lang="ru-RU" sz="2800" b="1" dirty="0" smtClean="0">
                <a:latin typeface="Arial" panose="020B0604020202020204" pitchFamily="34" charset="0"/>
                <a:cs typeface="Arial" panose="020B0604020202020204" pitchFamily="34" charset="0"/>
              </a:rPr>
              <a:t>налогообложение</a:t>
            </a:r>
            <a:endParaRPr lang="ru-RU" sz="2800" b="1" dirty="0">
              <a:latin typeface="Arial" panose="020B0604020202020204" pitchFamily="34" charset="0"/>
              <a:cs typeface="Arial" panose="020B0604020202020204" pitchFamily="34" charset="0"/>
            </a:endParaRPr>
          </a:p>
        </p:txBody>
      </p:sp>
      <p:sp>
        <p:nvSpPr>
          <p:cNvPr id="4" name="Номер слайда 3">
            <a:extLst>
              <a:ext uri="{FF2B5EF4-FFF2-40B4-BE49-F238E27FC236}">
                <a16:creationId xmlns:a16="http://schemas.microsoft.com/office/drawing/2014/main" id="{BA3B218D-539A-09F5-1298-D90BAAEA69A3}"/>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kk-KZ" sz="1200" b="0" i="0" u="none" strike="noStrike" kern="1200" cap="none" spc="0" normalizeH="0" baseline="0" noProof="0" dirty="0" smtClean="0">
                <a:ln>
                  <a:noFill/>
                </a:ln>
                <a:solidFill>
                  <a:prstClr val="black">
                    <a:tint val="75000"/>
                  </a:prstClr>
                </a:solidFill>
                <a:effectLst/>
                <a:uLnTx/>
                <a:uFillTx/>
                <a:latin typeface="Calibri"/>
                <a:ea typeface="+mn-ea"/>
                <a:cs typeface="+mn-cs"/>
              </a:rPr>
              <a:t>11</a:t>
            </a:r>
          </a:p>
        </p:txBody>
      </p:sp>
      <p:sp>
        <p:nvSpPr>
          <p:cNvPr id="7" name="Прямоугольник 6">
            <a:extLst>
              <a:ext uri="{FF2B5EF4-FFF2-40B4-BE49-F238E27FC236}">
                <a16:creationId xmlns:a16="http://schemas.microsoft.com/office/drawing/2014/main" id="{C4E58C36-1810-FBBB-52C0-AAF7078F8E4F}"/>
              </a:ext>
            </a:extLst>
          </p:cNvPr>
          <p:cNvSpPr/>
          <p:nvPr/>
        </p:nvSpPr>
        <p:spPr>
          <a:xfrm>
            <a:off x="244718" y="1064790"/>
            <a:ext cx="11767895" cy="297285"/>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ctr">
              <a:lnSpc>
                <a:spcPct val="114000"/>
              </a:lnSpc>
              <a:spcBef>
                <a:spcPts val="600"/>
              </a:spcBef>
              <a:buClr>
                <a:srgbClr val="000000"/>
              </a:buClr>
              <a:tabLst>
                <a:tab pos="10281920" algn="l"/>
              </a:tabLst>
              <a:defRPr/>
            </a:pPr>
            <a:r>
              <a:rPr lang="ru-RU" sz="2000" b="1" kern="100" dirty="0" smtClean="0">
                <a:solidFill>
                  <a:srgbClr val="002060"/>
                </a:solidFill>
                <a:latin typeface="Arial" pitchFamily="34" charset="0"/>
                <a:cs typeface="Arial" pitchFamily="34" charset="0"/>
              </a:rPr>
              <a:t>РК заключил 55 налоговых конвенции</a:t>
            </a:r>
            <a:endParaRPr lang="ru-RU" sz="2000" b="1" kern="100" dirty="0">
              <a:solidFill>
                <a:srgbClr val="002060"/>
              </a:solidFill>
              <a:latin typeface="Arial" pitchFamily="34" charset="0"/>
              <a:cs typeface="Arial" pitchFamily="34"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838633424"/>
              </p:ext>
            </p:extLst>
          </p:nvPr>
        </p:nvGraphicFramePr>
        <p:xfrm>
          <a:off x="244717" y="1434114"/>
          <a:ext cx="11767895" cy="5006725"/>
        </p:xfrm>
        <a:graphic>
          <a:graphicData uri="http://schemas.openxmlformats.org/drawingml/2006/table">
            <a:tbl>
              <a:tblPr/>
              <a:tblGrid>
                <a:gridCol w="4100644">
                  <a:extLst>
                    <a:ext uri="{9D8B030D-6E8A-4147-A177-3AD203B41FA5}">
                      <a16:colId xmlns:a16="http://schemas.microsoft.com/office/drawing/2014/main" val="1624949239"/>
                    </a:ext>
                  </a:extLst>
                </a:gridCol>
                <a:gridCol w="3681043">
                  <a:extLst>
                    <a:ext uri="{9D8B030D-6E8A-4147-A177-3AD203B41FA5}">
                      <a16:colId xmlns:a16="http://schemas.microsoft.com/office/drawing/2014/main" val="3922917886"/>
                    </a:ext>
                  </a:extLst>
                </a:gridCol>
                <a:gridCol w="3986208">
                  <a:extLst>
                    <a:ext uri="{9D8B030D-6E8A-4147-A177-3AD203B41FA5}">
                      <a16:colId xmlns:a16="http://schemas.microsoft.com/office/drawing/2014/main" val="982132044"/>
                    </a:ext>
                  </a:extLst>
                </a:gridCol>
              </a:tblGrid>
              <a:tr h="228519">
                <a:tc>
                  <a:txBody>
                    <a:bodyPr/>
                    <a:lstStyle/>
                    <a:p>
                      <a:pPr algn="l" rtl="0" fontAlgn="b"/>
                      <a:r>
                        <a:rPr lang="ru-RU" sz="1600" b="0" i="0" u="none" strike="noStrike">
                          <a:solidFill>
                            <a:srgbClr val="000000"/>
                          </a:solidFill>
                          <a:effectLst/>
                          <a:latin typeface="Arial" panose="020B0604020202020204" pitchFamily="34" charset="0"/>
                        </a:rPr>
                        <a:t>Великобритания</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Словацкая Республика</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Малайзия</a:t>
                      </a:r>
                    </a:p>
                  </a:txBody>
                  <a:tcPr marL="9525" marR="9525" marT="9525" marB="0" anchor="b">
                    <a:lnL>
                      <a:noFill/>
                    </a:lnL>
                    <a:lnR>
                      <a:noFill/>
                    </a:lnR>
                    <a:lnT>
                      <a:noFill/>
                    </a:lnT>
                    <a:lnB>
                      <a:noFill/>
                    </a:lnB>
                  </a:tcPr>
                </a:tc>
                <a:extLst>
                  <a:ext uri="{0D108BD9-81ED-4DB2-BD59-A6C34878D82A}">
                    <a16:rowId xmlns:a16="http://schemas.microsoft.com/office/drawing/2014/main" val="961970559"/>
                  </a:ext>
                </a:extLst>
              </a:tr>
              <a:tr h="228519">
                <a:tc>
                  <a:txBody>
                    <a:bodyPr/>
                    <a:lstStyle/>
                    <a:p>
                      <a:pPr algn="l" rtl="0" fontAlgn="b"/>
                      <a:r>
                        <a:rPr lang="ru-RU" sz="1600" b="0" i="0" u="none" strike="noStrike">
                          <a:solidFill>
                            <a:srgbClr val="000000"/>
                          </a:solidFill>
                          <a:effectLst/>
                          <a:latin typeface="Arial" panose="020B0604020202020204" pitchFamily="34" charset="0"/>
                        </a:rPr>
                        <a:t>Ирландия</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Украина</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Монголия</a:t>
                      </a:r>
                    </a:p>
                  </a:txBody>
                  <a:tcPr marL="9525" marR="9525" marT="9525" marB="0" anchor="b">
                    <a:lnL>
                      <a:noFill/>
                    </a:lnL>
                    <a:lnR>
                      <a:noFill/>
                    </a:lnR>
                    <a:lnT>
                      <a:noFill/>
                    </a:lnT>
                    <a:lnB>
                      <a:noFill/>
                    </a:lnB>
                  </a:tcPr>
                </a:tc>
                <a:extLst>
                  <a:ext uri="{0D108BD9-81ED-4DB2-BD59-A6C34878D82A}">
                    <a16:rowId xmlns:a16="http://schemas.microsoft.com/office/drawing/2014/main" val="1294297925"/>
                  </a:ext>
                </a:extLst>
              </a:tr>
              <a:tr h="228519">
                <a:tc>
                  <a:txBody>
                    <a:bodyPr/>
                    <a:lstStyle/>
                    <a:p>
                      <a:pPr algn="l" rtl="0" fontAlgn="b"/>
                      <a:r>
                        <a:rPr lang="ru-RU" sz="1600" b="0" i="0" u="none" strike="noStrike">
                          <a:solidFill>
                            <a:srgbClr val="000000"/>
                          </a:solidFill>
                          <a:effectLst/>
                          <a:latin typeface="Arial" panose="020B0604020202020204" pitchFamily="34" charset="0"/>
                        </a:rPr>
                        <a:t>Канада</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Финляндская Республика</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Республика Армения</a:t>
                      </a:r>
                    </a:p>
                  </a:txBody>
                  <a:tcPr marL="9525" marR="9525" marT="9525" marB="0" anchor="b">
                    <a:lnL>
                      <a:noFill/>
                    </a:lnL>
                    <a:lnR>
                      <a:noFill/>
                    </a:lnR>
                    <a:lnT>
                      <a:noFill/>
                    </a:lnT>
                    <a:lnB>
                      <a:noFill/>
                    </a:lnB>
                  </a:tcPr>
                </a:tc>
                <a:extLst>
                  <a:ext uri="{0D108BD9-81ED-4DB2-BD59-A6C34878D82A}">
                    <a16:rowId xmlns:a16="http://schemas.microsoft.com/office/drawing/2014/main" val="2263070202"/>
                  </a:ext>
                </a:extLst>
              </a:tr>
              <a:tr h="228519">
                <a:tc>
                  <a:txBody>
                    <a:bodyPr/>
                    <a:lstStyle/>
                    <a:p>
                      <a:pPr algn="l" rtl="0" fontAlgn="b"/>
                      <a:r>
                        <a:rPr lang="ru-RU" sz="1600" b="0" i="0" u="none" strike="noStrike">
                          <a:solidFill>
                            <a:srgbClr val="000000"/>
                          </a:solidFill>
                          <a:effectLst/>
                          <a:latin typeface="Arial" panose="020B0604020202020204" pitchFamily="34" charset="0"/>
                        </a:rPr>
                        <a:t>Китайская Народная Республика</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Французская Республика</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Республика Беларусь</a:t>
                      </a:r>
                    </a:p>
                  </a:txBody>
                  <a:tcPr marL="9525" marR="9525" marT="9525" marB="0" anchor="b">
                    <a:lnL>
                      <a:noFill/>
                    </a:lnL>
                    <a:lnR>
                      <a:noFill/>
                    </a:lnR>
                    <a:lnT>
                      <a:noFill/>
                    </a:lnT>
                    <a:lnB>
                      <a:noFill/>
                    </a:lnB>
                  </a:tcPr>
                </a:tc>
                <a:extLst>
                  <a:ext uri="{0D108BD9-81ED-4DB2-BD59-A6C34878D82A}">
                    <a16:rowId xmlns:a16="http://schemas.microsoft.com/office/drawing/2014/main" val="1096558157"/>
                  </a:ext>
                </a:extLst>
              </a:tr>
              <a:tr h="228519">
                <a:tc>
                  <a:txBody>
                    <a:bodyPr/>
                    <a:lstStyle/>
                    <a:p>
                      <a:pPr algn="l" rtl="0" fontAlgn="b"/>
                      <a:r>
                        <a:rPr lang="ru-RU" sz="1600" b="0" i="0" u="none" strike="noStrike">
                          <a:solidFill>
                            <a:srgbClr val="000000"/>
                          </a:solidFill>
                          <a:effectLst/>
                          <a:latin typeface="Arial" panose="020B0604020202020204" pitchFamily="34" charset="0"/>
                        </a:rPr>
                        <a:t>Королевство Бельгия</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Япония</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Республика Болгария</a:t>
                      </a:r>
                    </a:p>
                  </a:txBody>
                  <a:tcPr marL="9525" marR="9525" marT="9525" marB="0" anchor="b">
                    <a:lnL>
                      <a:noFill/>
                    </a:lnL>
                    <a:lnR>
                      <a:noFill/>
                    </a:lnR>
                    <a:lnT>
                      <a:noFill/>
                    </a:lnT>
                    <a:lnB>
                      <a:noFill/>
                    </a:lnB>
                  </a:tcPr>
                </a:tc>
                <a:extLst>
                  <a:ext uri="{0D108BD9-81ED-4DB2-BD59-A6C34878D82A}">
                    <a16:rowId xmlns:a16="http://schemas.microsoft.com/office/drawing/2014/main" val="4173490819"/>
                  </a:ext>
                </a:extLst>
              </a:tr>
              <a:tr h="228519">
                <a:tc>
                  <a:txBody>
                    <a:bodyPr/>
                    <a:lstStyle/>
                    <a:p>
                      <a:pPr algn="l" rtl="0" fontAlgn="b"/>
                      <a:r>
                        <a:rPr lang="ru-RU" sz="1600" b="0" i="0" u="none" strike="noStrike">
                          <a:solidFill>
                            <a:srgbClr val="000000"/>
                          </a:solidFill>
                          <a:effectLst/>
                          <a:latin typeface="Arial" panose="020B0604020202020204" pitchFamily="34" charset="0"/>
                        </a:rPr>
                        <a:t>Королевство Нидерландов</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Австрийская Республика</a:t>
                      </a:r>
                    </a:p>
                  </a:txBody>
                  <a:tcPr marL="9525" marR="9525" marT="9525" marB="0" anchor="b">
                    <a:lnL>
                      <a:noFill/>
                    </a:lnL>
                    <a:lnR>
                      <a:noFill/>
                    </a:lnR>
                    <a:lnT>
                      <a:noFill/>
                    </a:lnT>
                    <a:lnB>
                      <a:noFill/>
                    </a:lnB>
                  </a:tcPr>
                </a:tc>
                <a:tc>
                  <a:txBody>
                    <a:bodyPr/>
                    <a:lstStyle/>
                    <a:p>
                      <a:pPr algn="l" rtl="0" fontAlgn="b"/>
                      <a:r>
                        <a:rPr lang="ru-RU" sz="1600" b="0" i="0" u="none" strike="noStrike">
                          <a:solidFill>
                            <a:srgbClr val="000000"/>
                          </a:solidFill>
                          <a:effectLst/>
                          <a:latin typeface="Arial" panose="020B0604020202020204" pitchFamily="34" charset="0"/>
                        </a:rPr>
                        <a:t>Республика Италия</a:t>
                      </a:r>
                    </a:p>
                  </a:txBody>
                  <a:tcPr marL="9525" marR="9525" marT="9525" marB="0" anchor="b">
                    <a:lnL>
                      <a:noFill/>
                    </a:lnL>
                    <a:lnR>
                      <a:noFill/>
                    </a:lnR>
                    <a:lnT>
                      <a:noFill/>
                    </a:lnT>
                    <a:lnB>
                      <a:noFill/>
                    </a:lnB>
                  </a:tcPr>
                </a:tc>
                <a:extLst>
                  <a:ext uri="{0D108BD9-81ED-4DB2-BD59-A6C34878D82A}">
                    <a16:rowId xmlns:a16="http://schemas.microsoft.com/office/drawing/2014/main" val="1188803590"/>
                  </a:ext>
                </a:extLst>
              </a:tr>
              <a:tr h="228519">
                <a:tc>
                  <a:txBody>
                    <a:bodyPr/>
                    <a:lstStyle/>
                    <a:p>
                      <a:pPr algn="l" rtl="0" fontAlgn="b"/>
                      <a:r>
                        <a:rPr lang="ru-RU" sz="1600" b="0" i="0" u="none" strike="noStrike">
                          <a:solidFill>
                            <a:srgbClr val="000000"/>
                          </a:solidFill>
                          <a:effectLst/>
                          <a:latin typeface="Arial" panose="020B0604020202020204" pitchFamily="34" charset="0"/>
                        </a:rPr>
                        <a:t>Королевство Саудовской Аравии</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Азербайджанская Республика</a:t>
                      </a:r>
                    </a:p>
                  </a:txBody>
                  <a:tcPr marL="9525" marR="9525" marT="9525" marB="0" anchor="b">
                    <a:lnL>
                      <a:noFill/>
                    </a:lnL>
                    <a:lnR>
                      <a:noFill/>
                    </a:lnR>
                    <a:lnT>
                      <a:noFill/>
                    </a:lnT>
                    <a:lnB>
                      <a:noFill/>
                    </a:lnB>
                  </a:tcPr>
                </a:tc>
                <a:tc>
                  <a:txBody>
                    <a:bodyPr/>
                    <a:lstStyle/>
                    <a:p>
                      <a:pPr algn="l" rtl="0" fontAlgn="b"/>
                      <a:r>
                        <a:rPr lang="ru-RU" sz="1600" b="0" i="0" u="none" strike="noStrike">
                          <a:solidFill>
                            <a:srgbClr val="000000"/>
                          </a:solidFill>
                          <a:effectLst/>
                          <a:latin typeface="Arial" panose="020B0604020202020204" pitchFamily="34" charset="0"/>
                        </a:rPr>
                        <a:t>Республика Кипр</a:t>
                      </a:r>
                    </a:p>
                  </a:txBody>
                  <a:tcPr marL="9525" marR="9525" marT="9525" marB="0" anchor="b">
                    <a:lnL>
                      <a:noFill/>
                    </a:lnL>
                    <a:lnR>
                      <a:noFill/>
                    </a:lnR>
                    <a:lnT>
                      <a:noFill/>
                    </a:lnT>
                    <a:lnB>
                      <a:noFill/>
                    </a:lnB>
                  </a:tcPr>
                </a:tc>
                <a:extLst>
                  <a:ext uri="{0D108BD9-81ED-4DB2-BD59-A6C34878D82A}">
                    <a16:rowId xmlns:a16="http://schemas.microsoft.com/office/drawing/2014/main" val="563536191"/>
                  </a:ext>
                </a:extLst>
              </a:tr>
              <a:tr h="228519">
                <a:tc>
                  <a:txBody>
                    <a:bodyPr/>
                    <a:lstStyle/>
                    <a:p>
                      <a:pPr algn="l" rtl="0" fontAlgn="b"/>
                      <a:r>
                        <a:rPr lang="ru-RU" sz="1600" b="0" i="0" u="none" strike="noStrike">
                          <a:solidFill>
                            <a:srgbClr val="000000"/>
                          </a:solidFill>
                          <a:effectLst/>
                          <a:latin typeface="Arial" panose="020B0604020202020204" pitchFamily="34" charset="0"/>
                        </a:rPr>
                        <a:t>Латвийская Республика</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Венгерская Республика</a:t>
                      </a:r>
                    </a:p>
                  </a:txBody>
                  <a:tcPr marL="9525" marR="9525" marT="9525" marB="0" anchor="b">
                    <a:lnL>
                      <a:noFill/>
                    </a:lnL>
                    <a:lnR>
                      <a:noFill/>
                    </a:lnR>
                    <a:lnT>
                      <a:noFill/>
                    </a:lnT>
                    <a:lnB>
                      <a:noFill/>
                    </a:lnB>
                  </a:tcPr>
                </a:tc>
                <a:tc>
                  <a:txBody>
                    <a:bodyPr/>
                    <a:lstStyle/>
                    <a:p>
                      <a:pPr algn="l" rtl="0" fontAlgn="b"/>
                      <a:r>
                        <a:rPr lang="ru-RU" sz="1600" b="0" i="0" u="none" strike="noStrike">
                          <a:solidFill>
                            <a:srgbClr val="000000"/>
                          </a:solidFill>
                          <a:effectLst/>
                          <a:latin typeface="Arial" panose="020B0604020202020204" pitchFamily="34" charset="0"/>
                        </a:rPr>
                        <a:t>Республика Молдова</a:t>
                      </a:r>
                    </a:p>
                  </a:txBody>
                  <a:tcPr marL="9525" marR="9525" marT="9525" marB="0" anchor="b">
                    <a:lnL>
                      <a:noFill/>
                    </a:lnL>
                    <a:lnR>
                      <a:noFill/>
                    </a:lnR>
                    <a:lnT>
                      <a:noFill/>
                    </a:lnT>
                    <a:lnB>
                      <a:noFill/>
                    </a:lnB>
                  </a:tcPr>
                </a:tc>
                <a:extLst>
                  <a:ext uri="{0D108BD9-81ED-4DB2-BD59-A6C34878D82A}">
                    <a16:rowId xmlns:a16="http://schemas.microsoft.com/office/drawing/2014/main" val="3549128301"/>
                  </a:ext>
                </a:extLst>
              </a:tr>
              <a:tr h="228519">
                <a:tc>
                  <a:txBody>
                    <a:bodyPr/>
                    <a:lstStyle/>
                    <a:p>
                      <a:pPr algn="l" rtl="0" fontAlgn="b"/>
                      <a:r>
                        <a:rPr lang="ru-RU" sz="1600" b="0" i="0" u="none" strike="noStrike">
                          <a:solidFill>
                            <a:srgbClr val="000000"/>
                          </a:solidFill>
                          <a:effectLst/>
                          <a:latin typeface="Arial" panose="020B0604020202020204" pitchFamily="34" charset="0"/>
                        </a:rPr>
                        <a:t>Литовская Республика</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Вьетнам</a:t>
                      </a:r>
                    </a:p>
                  </a:txBody>
                  <a:tcPr marL="9525" marR="9525" marT="9525" marB="0" anchor="b">
                    <a:lnL>
                      <a:noFill/>
                    </a:lnL>
                    <a:lnR>
                      <a:noFill/>
                    </a:lnR>
                    <a:lnT>
                      <a:noFill/>
                    </a:lnT>
                    <a:lnB>
                      <a:noFill/>
                    </a:lnB>
                  </a:tcPr>
                </a:tc>
                <a:tc>
                  <a:txBody>
                    <a:bodyPr/>
                    <a:lstStyle/>
                    <a:p>
                      <a:pPr algn="l" rtl="0" fontAlgn="b"/>
                      <a:r>
                        <a:rPr lang="ru-RU" sz="1600" b="0" i="0" u="none" strike="noStrike">
                          <a:solidFill>
                            <a:srgbClr val="000000"/>
                          </a:solidFill>
                          <a:effectLst/>
                          <a:latin typeface="Arial" panose="020B0604020202020204" pitchFamily="34" charset="0"/>
                        </a:rPr>
                        <a:t>Республика Таджикистан</a:t>
                      </a:r>
                    </a:p>
                  </a:txBody>
                  <a:tcPr marL="9525" marR="9525" marT="9525" marB="0" anchor="b">
                    <a:lnL>
                      <a:noFill/>
                    </a:lnL>
                    <a:lnR>
                      <a:noFill/>
                    </a:lnR>
                    <a:lnT>
                      <a:noFill/>
                    </a:lnT>
                    <a:lnB>
                      <a:noFill/>
                    </a:lnB>
                  </a:tcPr>
                </a:tc>
                <a:extLst>
                  <a:ext uri="{0D108BD9-81ED-4DB2-BD59-A6C34878D82A}">
                    <a16:rowId xmlns:a16="http://schemas.microsoft.com/office/drawing/2014/main" val="1209450940"/>
                  </a:ext>
                </a:extLst>
              </a:tr>
              <a:tr h="228519">
                <a:tc>
                  <a:txBody>
                    <a:bodyPr/>
                    <a:lstStyle/>
                    <a:p>
                      <a:pPr algn="l" rtl="0" fontAlgn="b"/>
                      <a:r>
                        <a:rPr lang="ru-RU" sz="1600" b="0" i="0" u="none" strike="noStrike">
                          <a:solidFill>
                            <a:srgbClr val="000000"/>
                          </a:solidFill>
                          <a:effectLst/>
                          <a:latin typeface="Arial" panose="020B0604020202020204" pitchFamily="34" charset="0"/>
                        </a:rPr>
                        <a:t>Люксембург</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Грузия</a:t>
                      </a:r>
                    </a:p>
                  </a:txBody>
                  <a:tcPr marL="9525" marR="9525" marT="9525" marB="0" anchor="b">
                    <a:lnL>
                      <a:noFill/>
                    </a:lnL>
                    <a:lnR>
                      <a:noFill/>
                    </a:lnR>
                    <a:lnT>
                      <a:noFill/>
                    </a:lnT>
                    <a:lnB>
                      <a:noFill/>
                    </a:lnB>
                  </a:tcPr>
                </a:tc>
                <a:tc>
                  <a:txBody>
                    <a:bodyPr/>
                    <a:lstStyle/>
                    <a:p>
                      <a:pPr algn="l" rtl="0" fontAlgn="b"/>
                      <a:r>
                        <a:rPr lang="ru-RU" sz="1600" b="0" i="0" u="none" strike="noStrike">
                          <a:solidFill>
                            <a:srgbClr val="000000"/>
                          </a:solidFill>
                          <a:effectLst/>
                          <a:latin typeface="Arial" panose="020B0604020202020204" pitchFamily="34" charset="0"/>
                        </a:rPr>
                        <a:t>Республика Узбекистан</a:t>
                      </a:r>
                    </a:p>
                  </a:txBody>
                  <a:tcPr marL="9525" marR="9525" marT="9525" marB="0" anchor="b">
                    <a:lnL>
                      <a:noFill/>
                    </a:lnL>
                    <a:lnR>
                      <a:noFill/>
                    </a:lnR>
                    <a:lnT>
                      <a:noFill/>
                    </a:lnT>
                    <a:lnB>
                      <a:noFill/>
                    </a:lnB>
                  </a:tcPr>
                </a:tc>
                <a:extLst>
                  <a:ext uri="{0D108BD9-81ED-4DB2-BD59-A6C34878D82A}">
                    <a16:rowId xmlns:a16="http://schemas.microsoft.com/office/drawing/2014/main" val="1906741438"/>
                  </a:ext>
                </a:extLst>
              </a:tr>
              <a:tr h="228519">
                <a:tc>
                  <a:txBody>
                    <a:bodyPr/>
                    <a:lstStyle/>
                    <a:p>
                      <a:pPr algn="l" rtl="0" fontAlgn="b"/>
                      <a:r>
                        <a:rPr lang="ru-RU" sz="1600" b="0" i="0" u="none" strike="noStrike">
                          <a:solidFill>
                            <a:srgbClr val="000000"/>
                          </a:solidFill>
                          <a:effectLst/>
                          <a:latin typeface="Arial" panose="020B0604020202020204" pitchFamily="34" charset="0"/>
                        </a:rPr>
                        <a:t>Объединенные Арабские Эмираты</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Исламская Республика Иран</a:t>
                      </a:r>
                    </a:p>
                  </a:txBody>
                  <a:tcPr marL="9525" marR="9525" marT="9525" marB="0" anchor="b">
                    <a:lnL>
                      <a:noFill/>
                    </a:lnL>
                    <a:lnR>
                      <a:noFill/>
                    </a:lnR>
                    <a:lnT>
                      <a:noFill/>
                    </a:lnT>
                    <a:lnB>
                      <a:noFill/>
                    </a:lnB>
                  </a:tcPr>
                </a:tc>
                <a:tc>
                  <a:txBody>
                    <a:bodyPr/>
                    <a:lstStyle/>
                    <a:p>
                      <a:pPr algn="l" rtl="0" fontAlgn="b"/>
                      <a:r>
                        <a:rPr lang="ru-RU" sz="1600" b="0" i="0" u="none" strike="noStrike">
                          <a:solidFill>
                            <a:srgbClr val="000000"/>
                          </a:solidFill>
                          <a:effectLst/>
                          <a:latin typeface="Arial" panose="020B0604020202020204" pitchFamily="34" charset="0"/>
                        </a:rPr>
                        <a:t>Республика Хорватия</a:t>
                      </a:r>
                    </a:p>
                  </a:txBody>
                  <a:tcPr marL="9525" marR="9525" marT="9525" marB="0" anchor="b">
                    <a:lnL>
                      <a:noFill/>
                    </a:lnL>
                    <a:lnR>
                      <a:noFill/>
                    </a:lnR>
                    <a:lnT>
                      <a:noFill/>
                    </a:lnT>
                    <a:lnB>
                      <a:noFill/>
                    </a:lnB>
                  </a:tcPr>
                </a:tc>
                <a:extLst>
                  <a:ext uri="{0D108BD9-81ED-4DB2-BD59-A6C34878D82A}">
                    <a16:rowId xmlns:a16="http://schemas.microsoft.com/office/drawing/2014/main" val="3416261312"/>
                  </a:ext>
                </a:extLst>
              </a:tr>
              <a:tr h="228519">
                <a:tc>
                  <a:txBody>
                    <a:bodyPr/>
                    <a:lstStyle/>
                    <a:p>
                      <a:pPr algn="l" rtl="0" fontAlgn="b"/>
                      <a:r>
                        <a:rPr lang="ru-RU" sz="1600" b="0" i="0" u="none" strike="noStrike">
                          <a:solidFill>
                            <a:srgbClr val="000000"/>
                          </a:solidFill>
                          <a:effectLst/>
                          <a:latin typeface="Arial" panose="020B0604020202020204" pitchFamily="34" charset="0"/>
                        </a:rPr>
                        <a:t>Республика Индия</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dirty="0">
                          <a:solidFill>
                            <a:srgbClr val="000000"/>
                          </a:solidFill>
                          <a:effectLst/>
                          <a:latin typeface="Arial" panose="020B0604020202020204" pitchFamily="34" charset="0"/>
                        </a:rPr>
                        <a:t>Исламская Республика Пакистан</a:t>
                      </a:r>
                    </a:p>
                  </a:txBody>
                  <a:tcPr marL="9525" marR="9525" marT="9525" marB="0" anchor="b">
                    <a:lnL>
                      <a:noFill/>
                    </a:lnL>
                    <a:lnR>
                      <a:noFill/>
                    </a:lnR>
                    <a:lnT>
                      <a:noFill/>
                    </a:lnT>
                    <a:lnB>
                      <a:noFill/>
                    </a:lnB>
                  </a:tcPr>
                </a:tc>
                <a:tc>
                  <a:txBody>
                    <a:bodyPr/>
                    <a:lstStyle/>
                    <a:p>
                      <a:pPr algn="l" rtl="0" fontAlgn="b"/>
                      <a:r>
                        <a:rPr lang="ru-RU" sz="1600" b="0" i="0" u="none" strike="noStrike">
                          <a:solidFill>
                            <a:srgbClr val="000000"/>
                          </a:solidFill>
                          <a:effectLst/>
                          <a:latin typeface="Arial" panose="020B0604020202020204" pitchFamily="34" charset="0"/>
                        </a:rPr>
                        <a:t>Румыния</a:t>
                      </a:r>
                    </a:p>
                  </a:txBody>
                  <a:tcPr marL="9525" marR="9525" marT="9525" marB="0" anchor="b">
                    <a:lnL>
                      <a:noFill/>
                    </a:lnL>
                    <a:lnR>
                      <a:noFill/>
                    </a:lnR>
                    <a:lnT>
                      <a:noFill/>
                    </a:lnT>
                    <a:lnB>
                      <a:noFill/>
                    </a:lnB>
                  </a:tcPr>
                </a:tc>
                <a:extLst>
                  <a:ext uri="{0D108BD9-81ED-4DB2-BD59-A6C34878D82A}">
                    <a16:rowId xmlns:a16="http://schemas.microsoft.com/office/drawing/2014/main" val="1569653897"/>
                  </a:ext>
                </a:extLst>
              </a:tr>
              <a:tr h="228519">
                <a:tc>
                  <a:txBody>
                    <a:bodyPr/>
                    <a:lstStyle/>
                    <a:p>
                      <a:pPr algn="l" rtl="0" fontAlgn="b"/>
                      <a:r>
                        <a:rPr lang="ru-RU" sz="1600" b="0" i="0" u="none" strike="noStrike">
                          <a:solidFill>
                            <a:srgbClr val="000000"/>
                          </a:solidFill>
                          <a:effectLst/>
                          <a:latin typeface="Arial" panose="020B0604020202020204" pitchFamily="34" charset="0"/>
                        </a:rPr>
                        <a:t>Республика Корея</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Катар</a:t>
                      </a:r>
                    </a:p>
                  </a:txBody>
                  <a:tcPr marL="9525" marR="9525" marT="9525" marB="0" anchor="b">
                    <a:lnL>
                      <a:noFill/>
                    </a:lnL>
                    <a:lnR>
                      <a:noFill/>
                    </a:lnR>
                    <a:lnT>
                      <a:noFill/>
                    </a:lnT>
                    <a:lnB>
                      <a:noFill/>
                    </a:lnB>
                  </a:tcPr>
                </a:tc>
                <a:tc>
                  <a:txBody>
                    <a:bodyPr/>
                    <a:lstStyle/>
                    <a:p>
                      <a:pPr algn="l" rtl="0" fontAlgn="b"/>
                      <a:r>
                        <a:rPr lang="ru-RU" sz="1600" b="0" i="0" u="none" strike="noStrike" dirty="0">
                          <a:solidFill>
                            <a:srgbClr val="000000"/>
                          </a:solidFill>
                          <a:effectLst/>
                          <a:latin typeface="Arial" panose="020B0604020202020204" pitchFamily="34" charset="0"/>
                        </a:rPr>
                        <a:t>Соединенные Штаты Америки</a:t>
                      </a:r>
                    </a:p>
                  </a:txBody>
                  <a:tcPr marL="9525" marR="9525" marT="9525" marB="0" anchor="b">
                    <a:lnL>
                      <a:noFill/>
                    </a:lnL>
                    <a:lnR>
                      <a:noFill/>
                    </a:lnR>
                    <a:lnT>
                      <a:noFill/>
                    </a:lnT>
                    <a:lnB>
                      <a:noFill/>
                    </a:lnB>
                  </a:tcPr>
                </a:tc>
                <a:extLst>
                  <a:ext uri="{0D108BD9-81ED-4DB2-BD59-A6C34878D82A}">
                    <a16:rowId xmlns:a16="http://schemas.microsoft.com/office/drawing/2014/main" val="3364375757"/>
                  </a:ext>
                </a:extLst>
              </a:tr>
              <a:tr h="228519">
                <a:tc>
                  <a:txBody>
                    <a:bodyPr/>
                    <a:lstStyle/>
                    <a:p>
                      <a:pPr algn="l" rtl="0" fontAlgn="b"/>
                      <a:r>
                        <a:rPr lang="ru-RU" sz="1600" b="0" i="0" u="none" strike="noStrike">
                          <a:solidFill>
                            <a:srgbClr val="000000"/>
                          </a:solidFill>
                          <a:effectLst/>
                          <a:latin typeface="Arial" panose="020B0604020202020204" pitchFamily="34" charset="0"/>
                        </a:rPr>
                        <a:t>Республика Польша</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Королевство Испания</a:t>
                      </a:r>
                    </a:p>
                  </a:txBody>
                  <a:tcPr marL="9525" marR="9525" marT="9525" marB="0" anchor="b">
                    <a:lnL>
                      <a:noFill/>
                    </a:lnL>
                    <a:lnR>
                      <a:noFill/>
                    </a:lnR>
                    <a:lnT>
                      <a:noFill/>
                    </a:lnT>
                    <a:lnB>
                      <a:noFill/>
                    </a:lnB>
                  </a:tcPr>
                </a:tc>
                <a:tc>
                  <a:txBody>
                    <a:bodyPr/>
                    <a:lstStyle/>
                    <a:p>
                      <a:pPr algn="l" rtl="0" fontAlgn="b"/>
                      <a:r>
                        <a:rPr lang="ru-RU" sz="1600" b="0" i="0" u="none" strike="noStrike">
                          <a:solidFill>
                            <a:srgbClr val="000000"/>
                          </a:solidFill>
                          <a:effectLst/>
                          <a:latin typeface="Arial" panose="020B0604020202020204" pitchFamily="34" charset="0"/>
                        </a:rPr>
                        <a:t>Турецкая Республика</a:t>
                      </a:r>
                    </a:p>
                  </a:txBody>
                  <a:tcPr marL="9525" marR="9525" marT="9525" marB="0" anchor="b">
                    <a:lnL>
                      <a:noFill/>
                    </a:lnL>
                    <a:lnR>
                      <a:noFill/>
                    </a:lnR>
                    <a:lnT>
                      <a:noFill/>
                    </a:lnT>
                    <a:lnB>
                      <a:noFill/>
                    </a:lnB>
                  </a:tcPr>
                </a:tc>
                <a:extLst>
                  <a:ext uri="{0D108BD9-81ED-4DB2-BD59-A6C34878D82A}">
                    <a16:rowId xmlns:a16="http://schemas.microsoft.com/office/drawing/2014/main" val="2087938365"/>
                  </a:ext>
                </a:extLst>
              </a:tr>
              <a:tr h="228519">
                <a:tc>
                  <a:txBody>
                    <a:bodyPr/>
                    <a:lstStyle/>
                    <a:p>
                      <a:pPr algn="l" rtl="0" fontAlgn="b"/>
                      <a:r>
                        <a:rPr lang="ru-RU" sz="1600" b="0" i="0" u="none" strike="noStrike">
                          <a:solidFill>
                            <a:srgbClr val="000000"/>
                          </a:solidFill>
                          <a:effectLst/>
                          <a:latin typeface="Arial" panose="020B0604020202020204" pitchFamily="34" charset="0"/>
                        </a:rPr>
                        <a:t>Республика Сербия</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Королевство Норвегия</a:t>
                      </a:r>
                    </a:p>
                  </a:txBody>
                  <a:tcPr marL="9525" marR="9525" marT="9525" marB="0" anchor="b">
                    <a:lnL>
                      <a:noFill/>
                    </a:lnL>
                    <a:lnR>
                      <a:noFill/>
                    </a:lnR>
                    <a:lnT>
                      <a:noFill/>
                    </a:lnT>
                    <a:lnB>
                      <a:noFill/>
                    </a:lnB>
                  </a:tcPr>
                </a:tc>
                <a:tc>
                  <a:txBody>
                    <a:bodyPr/>
                    <a:lstStyle/>
                    <a:p>
                      <a:pPr algn="l" rtl="0" fontAlgn="b"/>
                      <a:r>
                        <a:rPr lang="ru-RU" sz="1600" b="0" i="0" u="none" strike="noStrike">
                          <a:solidFill>
                            <a:srgbClr val="000000"/>
                          </a:solidFill>
                          <a:effectLst/>
                          <a:latin typeface="Arial" panose="020B0604020202020204" pitchFamily="34" charset="0"/>
                        </a:rPr>
                        <a:t>Туркменистан</a:t>
                      </a:r>
                    </a:p>
                  </a:txBody>
                  <a:tcPr marL="9525" marR="9525" marT="9525" marB="0" anchor="b">
                    <a:lnL>
                      <a:noFill/>
                    </a:lnL>
                    <a:lnR>
                      <a:noFill/>
                    </a:lnR>
                    <a:lnT>
                      <a:noFill/>
                    </a:lnT>
                    <a:lnB>
                      <a:noFill/>
                    </a:lnB>
                  </a:tcPr>
                </a:tc>
                <a:extLst>
                  <a:ext uri="{0D108BD9-81ED-4DB2-BD59-A6C34878D82A}">
                    <a16:rowId xmlns:a16="http://schemas.microsoft.com/office/drawing/2014/main" val="2878150552"/>
                  </a:ext>
                </a:extLst>
              </a:tr>
              <a:tr h="446155">
                <a:tc>
                  <a:txBody>
                    <a:bodyPr/>
                    <a:lstStyle/>
                    <a:p>
                      <a:pPr algn="l" rtl="0" fontAlgn="b"/>
                      <a:r>
                        <a:rPr lang="ru-RU" sz="1600" b="0" i="0" u="none" strike="noStrike">
                          <a:solidFill>
                            <a:srgbClr val="000000"/>
                          </a:solidFill>
                          <a:effectLst/>
                          <a:latin typeface="Arial" panose="020B0604020202020204" pitchFamily="34" charset="0"/>
                        </a:rPr>
                        <a:t>Республика Сингапур</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Королевство Швеция</a:t>
                      </a:r>
                    </a:p>
                  </a:txBody>
                  <a:tcPr marL="9525" marR="9525" marT="9525" marB="0" anchor="b">
                    <a:lnL>
                      <a:noFill/>
                    </a:lnL>
                    <a:lnR>
                      <a:noFill/>
                    </a:lnR>
                    <a:lnT>
                      <a:noFill/>
                    </a:lnT>
                    <a:lnB>
                      <a:noFill/>
                    </a:lnB>
                  </a:tcPr>
                </a:tc>
                <a:tc>
                  <a:txBody>
                    <a:bodyPr/>
                    <a:lstStyle/>
                    <a:p>
                      <a:pPr algn="l" rtl="0" fontAlgn="b"/>
                      <a:r>
                        <a:rPr lang="ru-RU" sz="1600" b="0" i="0" u="none" strike="noStrike">
                          <a:solidFill>
                            <a:srgbClr val="000000"/>
                          </a:solidFill>
                          <a:effectLst/>
                          <a:latin typeface="Arial" panose="020B0604020202020204" pitchFamily="34" charset="0"/>
                        </a:rPr>
                        <a:t>Федеративная Республика Германия</a:t>
                      </a:r>
                    </a:p>
                  </a:txBody>
                  <a:tcPr marL="9525" marR="9525" marT="9525" marB="0" anchor="b">
                    <a:lnL>
                      <a:noFill/>
                    </a:lnL>
                    <a:lnR>
                      <a:noFill/>
                    </a:lnR>
                    <a:lnT>
                      <a:noFill/>
                    </a:lnT>
                    <a:lnB>
                      <a:noFill/>
                    </a:lnB>
                  </a:tcPr>
                </a:tc>
                <a:extLst>
                  <a:ext uri="{0D108BD9-81ED-4DB2-BD59-A6C34878D82A}">
                    <a16:rowId xmlns:a16="http://schemas.microsoft.com/office/drawing/2014/main" val="1362875940"/>
                  </a:ext>
                </a:extLst>
              </a:tr>
              <a:tr h="228519">
                <a:tc>
                  <a:txBody>
                    <a:bodyPr/>
                    <a:lstStyle/>
                    <a:p>
                      <a:pPr algn="l" rtl="0" fontAlgn="b"/>
                      <a:r>
                        <a:rPr lang="ru-RU" sz="1600" b="0" i="0" u="none" strike="noStrike">
                          <a:solidFill>
                            <a:srgbClr val="000000"/>
                          </a:solidFill>
                          <a:effectLst/>
                          <a:latin typeface="Arial" panose="020B0604020202020204" pitchFamily="34" charset="0"/>
                        </a:rPr>
                        <a:t>Республика Словения</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Кыргызская Республика</a:t>
                      </a:r>
                    </a:p>
                  </a:txBody>
                  <a:tcPr marL="9525" marR="9525" marT="9525" marB="0" anchor="b">
                    <a:lnL>
                      <a:noFill/>
                    </a:lnL>
                    <a:lnR>
                      <a:noFill/>
                    </a:lnR>
                    <a:lnT>
                      <a:noFill/>
                    </a:lnT>
                    <a:lnB>
                      <a:noFill/>
                    </a:lnB>
                  </a:tcPr>
                </a:tc>
                <a:tc>
                  <a:txBody>
                    <a:bodyPr/>
                    <a:lstStyle/>
                    <a:p>
                      <a:pPr algn="l" rtl="0" fontAlgn="b"/>
                      <a:r>
                        <a:rPr lang="ru-RU" sz="1600" b="0" i="0" u="none" strike="noStrike">
                          <a:solidFill>
                            <a:srgbClr val="000000"/>
                          </a:solidFill>
                          <a:effectLst/>
                          <a:latin typeface="Arial" panose="020B0604020202020204" pitchFamily="34" charset="0"/>
                        </a:rPr>
                        <a:t>Чешская Республика</a:t>
                      </a:r>
                    </a:p>
                  </a:txBody>
                  <a:tcPr marL="9525" marR="9525" marT="9525" marB="0" anchor="b">
                    <a:lnL>
                      <a:noFill/>
                    </a:lnL>
                    <a:lnR>
                      <a:noFill/>
                    </a:lnR>
                    <a:lnT>
                      <a:noFill/>
                    </a:lnT>
                    <a:lnB>
                      <a:noFill/>
                    </a:lnB>
                  </a:tcPr>
                </a:tc>
                <a:extLst>
                  <a:ext uri="{0D108BD9-81ED-4DB2-BD59-A6C34878D82A}">
                    <a16:rowId xmlns:a16="http://schemas.microsoft.com/office/drawing/2014/main" val="836074943"/>
                  </a:ext>
                </a:extLst>
              </a:tr>
              <a:tr h="228519">
                <a:tc>
                  <a:txBody>
                    <a:bodyPr/>
                    <a:lstStyle/>
                    <a:p>
                      <a:pPr algn="l" rtl="0" fontAlgn="b"/>
                      <a:r>
                        <a:rPr lang="ru-RU" sz="1600" b="0" i="0" u="none" strike="noStrike">
                          <a:solidFill>
                            <a:srgbClr val="000000"/>
                          </a:solidFill>
                          <a:effectLst/>
                          <a:latin typeface="Arial" panose="020B0604020202020204" pitchFamily="34" charset="0"/>
                        </a:rPr>
                        <a:t>Российская Федерация</a:t>
                      </a:r>
                    </a:p>
                  </a:txBody>
                  <a:tcPr marL="9525" marR="9525" marT="9525" marB="0" anchor="b">
                    <a:lnL>
                      <a:noFill/>
                    </a:lnL>
                    <a:lnR>
                      <a:noFill/>
                    </a:lnR>
                    <a:lnT>
                      <a:noFill/>
                    </a:lnT>
                    <a:lnB>
                      <a:noFill/>
                    </a:lnB>
                    <a:solidFill>
                      <a:srgbClr val="FFFF00"/>
                    </a:solidFill>
                  </a:tcPr>
                </a:tc>
                <a:tc>
                  <a:txBody>
                    <a:bodyPr/>
                    <a:lstStyle/>
                    <a:p>
                      <a:pPr algn="l" rtl="0" fontAlgn="b"/>
                      <a:r>
                        <a:rPr lang="ru-RU" sz="1600" b="0" i="0" u="none" strike="noStrike">
                          <a:solidFill>
                            <a:srgbClr val="000000"/>
                          </a:solidFill>
                          <a:effectLst/>
                          <a:latin typeface="Arial" panose="020B0604020202020204" pitchFamily="34" charset="0"/>
                        </a:rPr>
                        <a:t>Македония</a:t>
                      </a:r>
                    </a:p>
                  </a:txBody>
                  <a:tcPr marL="9525" marR="9525" marT="9525" marB="0" anchor="b">
                    <a:lnL>
                      <a:noFill/>
                    </a:lnL>
                    <a:lnR>
                      <a:noFill/>
                    </a:lnR>
                    <a:lnT>
                      <a:noFill/>
                    </a:lnT>
                    <a:lnB>
                      <a:noFill/>
                    </a:lnB>
                  </a:tcPr>
                </a:tc>
                <a:tc>
                  <a:txBody>
                    <a:bodyPr/>
                    <a:lstStyle/>
                    <a:p>
                      <a:pPr algn="l" rtl="0" fontAlgn="b"/>
                      <a:r>
                        <a:rPr lang="ru-RU" sz="1600" b="0" i="0" u="none" strike="noStrike">
                          <a:solidFill>
                            <a:srgbClr val="000000"/>
                          </a:solidFill>
                          <a:effectLst/>
                          <a:latin typeface="Arial" panose="020B0604020202020204" pitchFamily="34" charset="0"/>
                        </a:rPr>
                        <a:t>Швейцария</a:t>
                      </a:r>
                    </a:p>
                  </a:txBody>
                  <a:tcPr marL="9525" marR="9525" marT="9525" marB="0" anchor="b">
                    <a:lnL>
                      <a:noFill/>
                    </a:lnL>
                    <a:lnR>
                      <a:noFill/>
                    </a:lnR>
                    <a:lnT>
                      <a:noFill/>
                    </a:lnT>
                    <a:lnB>
                      <a:noFill/>
                    </a:lnB>
                  </a:tcPr>
                </a:tc>
                <a:extLst>
                  <a:ext uri="{0D108BD9-81ED-4DB2-BD59-A6C34878D82A}">
                    <a16:rowId xmlns:a16="http://schemas.microsoft.com/office/drawing/2014/main" val="35499914"/>
                  </a:ext>
                </a:extLst>
              </a:tr>
              <a:tr h="228519">
                <a:tc>
                  <a:txBody>
                    <a:bodyPr/>
                    <a:lstStyle/>
                    <a:p>
                      <a:pPr algn="l" fontAlgn="b"/>
                      <a:endParaRPr lang="ru-RU"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ru-RU"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rtl="0" fontAlgn="b"/>
                      <a:r>
                        <a:rPr lang="ru-RU" sz="1600" b="0" i="0" u="none" strike="noStrike" dirty="0">
                          <a:solidFill>
                            <a:srgbClr val="000000"/>
                          </a:solidFill>
                          <a:effectLst/>
                          <a:latin typeface="Arial" panose="020B0604020202020204" pitchFamily="34" charset="0"/>
                        </a:rPr>
                        <a:t>Эстонская Республика</a:t>
                      </a:r>
                    </a:p>
                  </a:txBody>
                  <a:tcPr marL="9525" marR="9525" marT="9525" marB="0" anchor="b">
                    <a:lnL>
                      <a:noFill/>
                    </a:lnL>
                    <a:lnR>
                      <a:noFill/>
                    </a:lnR>
                    <a:lnT>
                      <a:noFill/>
                    </a:lnT>
                    <a:lnB>
                      <a:noFill/>
                    </a:lnB>
                  </a:tcPr>
                </a:tc>
                <a:extLst>
                  <a:ext uri="{0D108BD9-81ED-4DB2-BD59-A6C34878D82A}">
                    <a16:rowId xmlns:a16="http://schemas.microsoft.com/office/drawing/2014/main" val="768286635"/>
                  </a:ext>
                </a:extLst>
              </a:tr>
            </a:tbl>
          </a:graphicData>
        </a:graphic>
      </p:graphicFrame>
      <p:sp>
        <p:nvSpPr>
          <p:cNvPr id="6" name="Прямоугольник 5"/>
          <p:cNvSpPr/>
          <p:nvPr/>
        </p:nvSpPr>
        <p:spPr>
          <a:xfrm>
            <a:off x="128505" y="6512878"/>
            <a:ext cx="9520491" cy="307777"/>
          </a:xfrm>
          <a:prstGeom prst="rect">
            <a:avLst/>
          </a:prstGeom>
        </p:spPr>
        <p:txBody>
          <a:bodyPr wrap="none">
            <a:spAutoFit/>
          </a:bodyPr>
          <a:lstStyle/>
          <a:p>
            <a:r>
              <a:rPr lang="ru-RU" sz="1400" kern="100" dirty="0" smtClean="0">
                <a:solidFill>
                  <a:srgbClr val="002060"/>
                </a:solidFill>
                <a:latin typeface="Arial" pitchFamily="34" charset="0"/>
                <a:cs typeface="Arial" pitchFamily="34" charset="0"/>
              </a:rPr>
              <a:t>*желтым цветом выделены, страны на которые распространяются положения Многосторонней конвенции (</a:t>
            </a:r>
            <a:r>
              <a:rPr lang="en-US" sz="1400" kern="100" dirty="0" smtClean="0">
                <a:solidFill>
                  <a:srgbClr val="002060"/>
                </a:solidFill>
                <a:latin typeface="Arial" pitchFamily="34" charset="0"/>
                <a:cs typeface="Arial" pitchFamily="34" charset="0"/>
              </a:rPr>
              <a:t>MLI)</a:t>
            </a:r>
            <a:endParaRPr lang="ru-RU" sz="1400" dirty="0"/>
          </a:p>
        </p:txBody>
      </p:sp>
    </p:spTree>
    <p:extLst>
      <p:ext uri="{BB962C8B-B14F-4D97-AF65-F5344CB8AC3E}">
        <p14:creationId xmlns:p14="http://schemas.microsoft.com/office/powerpoint/2010/main" val="20868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6A494-8E61-01B7-FA3F-72FDD54040B3}"/>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E7281F-3CB1-79A3-2422-70E949F5F234}"/>
              </a:ext>
            </a:extLst>
          </p:cNvPr>
          <p:cNvSpPr/>
          <p:nvPr/>
        </p:nvSpPr>
        <p:spPr>
          <a:xfrm>
            <a:off x="0" y="-3877"/>
            <a:ext cx="12192000" cy="93232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r>
              <a:rPr lang="ru-RU" sz="2800" b="1" dirty="0" smtClean="0">
                <a:latin typeface="Arial" panose="020B0604020202020204" pitchFamily="34" charset="0"/>
                <a:cs typeface="Arial" panose="020B0604020202020204" pitchFamily="34" charset="0"/>
              </a:rPr>
              <a:t>Международное налогообложение</a:t>
            </a:r>
            <a:endParaRPr lang="ru-RU" sz="2800" b="1" dirty="0">
              <a:latin typeface="Arial" panose="020B0604020202020204" pitchFamily="34" charset="0"/>
              <a:cs typeface="Arial" panose="020B0604020202020204" pitchFamily="34" charset="0"/>
            </a:endParaRPr>
          </a:p>
        </p:txBody>
      </p:sp>
      <p:sp>
        <p:nvSpPr>
          <p:cNvPr id="10" name="Прямоугольник 9"/>
          <p:cNvSpPr/>
          <p:nvPr/>
        </p:nvSpPr>
        <p:spPr>
          <a:xfrm>
            <a:off x="10906349" y="1587564"/>
            <a:ext cx="1049198" cy="276999"/>
          </a:xfrm>
          <a:prstGeom prst="rect">
            <a:avLst/>
          </a:prstGeom>
        </p:spPr>
        <p:txBody>
          <a:bodyPr wrap="none">
            <a:spAutoFit/>
          </a:bodyPr>
          <a:lstStyle/>
          <a:p>
            <a:r>
              <a:rPr lang="ru-RU" sz="1200" b="1" i="1" kern="100" dirty="0" smtClean="0">
                <a:solidFill>
                  <a:srgbClr val="002060"/>
                </a:solidFill>
                <a:latin typeface="Arial" pitchFamily="34" charset="0"/>
                <a:cs typeface="Arial" pitchFamily="34" charset="0"/>
              </a:rPr>
              <a:t>млн. тенге</a:t>
            </a:r>
            <a:endParaRPr lang="ru-RU" sz="1200" i="1" dirty="0"/>
          </a:p>
        </p:txBody>
      </p:sp>
      <p:sp>
        <p:nvSpPr>
          <p:cNvPr id="15" name="Прямоугольник 14">
            <a:extLst>
              <a:ext uri="{FF2B5EF4-FFF2-40B4-BE49-F238E27FC236}">
                <a16:creationId xmlns:a16="http://schemas.microsoft.com/office/drawing/2014/main" id="{C4E58C36-1810-FBBB-52C0-AAF7078F8E4F}"/>
              </a:ext>
            </a:extLst>
          </p:cNvPr>
          <p:cNvSpPr/>
          <p:nvPr/>
        </p:nvSpPr>
        <p:spPr>
          <a:xfrm>
            <a:off x="244716" y="1053548"/>
            <a:ext cx="11702561" cy="504000"/>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ctr">
              <a:lnSpc>
                <a:spcPct val="114000"/>
              </a:lnSpc>
              <a:spcBef>
                <a:spcPts val="600"/>
              </a:spcBef>
              <a:buClr>
                <a:srgbClr val="000000"/>
              </a:buClr>
              <a:tabLst>
                <a:tab pos="10281920" algn="l"/>
              </a:tabLst>
              <a:defRPr/>
            </a:pPr>
            <a:r>
              <a:rPr lang="ru-RU" sz="2000" b="1" kern="100" dirty="0">
                <a:solidFill>
                  <a:srgbClr val="002060"/>
                </a:solidFill>
                <a:latin typeface="Arial" pitchFamily="34" charset="0"/>
                <a:cs typeface="Arial" pitchFamily="34" charset="0"/>
              </a:rPr>
              <a:t>Сведения о выплатах доходов нерезидентам из источников в РК от оказания услуг в РК</a:t>
            </a:r>
          </a:p>
        </p:txBody>
      </p:sp>
      <p:sp>
        <p:nvSpPr>
          <p:cNvPr id="17" name="Прямоугольник 16"/>
          <p:cNvSpPr/>
          <p:nvPr/>
        </p:nvSpPr>
        <p:spPr>
          <a:xfrm>
            <a:off x="6315917" y="4200295"/>
            <a:ext cx="5639630" cy="421206"/>
          </a:xfrm>
          <a:prstGeom prst="rect">
            <a:avLst/>
          </a:prstGeom>
        </p:spPr>
        <p:txBody>
          <a:bodyPr wrap="square">
            <a:spAutoFit/>
          </a:bodyPr>
          <a:lstStyle/>
          <a:p>
            <a:pPr marL="0" lvl="4" algn="ctr">
              <a:lnSpc>
                <a:spcPct val="114000"/>
              </a:lnSpc>
              <a:buClr>
                <a:srgbClr val="000000"/>
              </a:buClr>
              <a:tabLst>
                <a:tab pos="10281920" algn="l"/>
              </a:tabLst>
              <a:defRPr/>
            </a:pPr>
            <a:r>
              <a:rPr lang="ru-RU" sz="2000" b="1" kern="100" dirty="0" smtClean="0">
                <a:solidFill>
                  <a:srgbClr val="002060"/>
                </a:solidFill>
                <a:latin typeface="Arial" pitchFamily="34" charset="0"/>
                <a:cs typeface="Arial" pitchFamily="34" charset="0"/>
              </a:rPr>
              <a:t>Юр. лица</a:t>
            </a:r>
            <a:endParaRPr lang="ru-RU" dirty="0"/>
          </a:p>
        </p:txBody>
      </p:sp>
      <p:cxnSp>
        <p:nvCxnSpPr>
          <p:cNvPr id="22" name="Прямая соединительная линия 21"/>
          <p:cNvCxnSpPr/>
          <p:nvPr/>
        </p:nvCxnSpPr>
        <p:spPr>
          <a:xfrm>
            <a:off x="6106875" y="4230746"/>
            <a:ext cx="7744" cy="2490729"/>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25" name="Прямоугольник 24">
            <a:extLst>
              <a:ext uri="{FF2B5EF4-FFF2-40B4-BE49-F238E27FC236}">
                <a16:creationId xmlns:a16="http://schemas.microsoft.com/office/drawing/2014/main" id="{C4E58C36-1810-FBBB-52C0-AAF7078F8E4F}"/>
              </a:ext>
            </a:extLst>
          </p:cNvPr>
          <p:cNvSpPr/>
          <p:nvPr/>
        </p:nvSpPr>
        <p:spPr>
          <a:xfrm>
            <a:off x="244717" y="3608441"/>
            <a:ext cx="11702561" cy="504000"/>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ctr">
              <a:lnSpc>
                <a:spcPct val="114000"/>
              </a:lnSpc>
              <a:spcBef>
                <a:spcPts val="600"/>
              </a:spcBef>
              <a:buClr>
                <a:srgbClr val="000000"/>
              </a:buClr>
              <a:tabLst>
                <a:tab pos="10281920" algn="l"/>
              </a:tabLst>
              <a:defRPr/>
            </a:pPr>
            <a:r>
              <a:rPr lang="ru-RU" sz="2000" b="1" kern="100" dirty="0" smtClean="0">
                <a:solidFill>
                  <a:srgbClr val="002060"/>
                </a:solidFill>
                <a:latin typeface="Arial" pitchFamily="34" charset="0"/>
                <a:cs typeface="Arial" pitchFamily="34" charset="0"/>
              </a:rPr>
              <a:t>Резидентами РК признаются</a:t>
            </a:r>
            <a:endParaRPr lang="ru-RU" sz="2000" b="1" kern="100" dirty="0">
              <a:solidFill>
                <a:srgbClr val="002060"/>
              </a:solidFill>
              <a:latin typeface="Arial" pitchFamily="34" charset="0"/>
              <a:cs typeface="Arial" pitchFamily="34" charset="0"/>
            </a:endParaRPr>
          </a:p>
        </p:txBody>
      </p:sp>
      <p:sp>
        <p:nvSpPr>
          <p:cNvPr id="12" name="Прямоугольник 11"/>
          <p:cNvSpPr/>
          <p:nvPr/>
        </p:nvSpPr>
        <p:spPr>
          <a:xfrm>
            <a:off x="274214" y="4202588"/>
            <a:ext cx="5639630" cy="443198"/>
          </a:xfrm>
          <a:prstGeom prst="rect">
            <a:avLst/>
          </a:prstGeom>
        </p:spPr>
        <p:txBody>
          <a:bodyPr wrap="square">
            <a:spAutoFit/>
          </a:bodyPr>
          <a:lstStyle/>
          <a:p>
            <a:pPr marL="0" lvl="4" algn="ctr">
              <a:lnSpc>
                <a:spcPct val="114000"/>
              </a:lnSpc>
              <a:buClr>
                <a:srgbClr val="000000"/>
              </a:buClr>
              <a:tabLst>
                <a:tab pos="10281920" algn="l"/>
              </a:tabLst>
              <a:defRPr/>
            </a:pPr>
            <a:r>
              <a:rPr lang="ru-RU" sz="2000" b="1" kern="100" dirty="0" smtClean="0">
                <a:solidFill>
                  <a:srgbClr val="002060"/>
                </a:solidFill>
                <a:latin typeface="Arial" pitchFamily="34" charset="0"/>
                <a:cs typeface="Arial" pitchFamily="34" charset="0"/>
              </a:rPr>
              <a:t>Физ. лица</a:t>
            </a:r>
            <a:endParaRPr lang="ru-RU" dirty="0"/>
          </a:p>
        </p:txBody>
      </p:sp>
      <p:sp>
        <p:nvSpPr>
          <p:cNvPr id="3" name="Прямоугольник 2"/>
          <p:cNvSpPr/>
          <p:nvPr/>
        </p:nvSpPr>
        <p:spPr>
          <a:xfrm>
            <a:off x="244718" y="4710047"/>
            <a:ext cx="5656166" cy="1846659"/>
          </a:xfrm>
          <a:prstGeom prst="rect">
            <a:avLst/>
          </a:prstGeom>
        </p:spPr>
        <p:txBody>
          <a:bodyPr wrap="square">
            <a:spAutoFit/>
          </a:bodyPr>
          <a:lstStyle/>
          <a:p>
            <a:pPr marL="285750" indent="-285750" algn="just">
              <a:buFont typeface="Arial" panose="020B0604020202020204" pitchFamily="34" charset="0"/>
              <a:buChar char="•"/>
            </a:pPr>
            <a:r>
              <a:rPr lang="ru-RU" dirty="0" smtClean="0">
                <a:solidFill>
                  <a:srgbClr val="002060"/>
                </a:solidFill>
                <a:latin typeface="Arial" panose="020B0604020202020204" pitchFamily="34" charset="0"/>
                <a:cs typeface="Arial" panose="020B0604020202020204" pitchFamily="34" charset="0"/>
              </a:rPr>
              <a:t>Постоянно </a:t>
            </a:r>
            <a:r>
              <a:rPr lang="ru-RU" dirty="0">
                <a:solidFill>
                  <a:srgbClr val="002060"/>
                </a:solidFill>
                <a:latin typeface="Arial" panose="020B0604020202020204" pitchFamily="34" charset="0"/>
                <a:cs typeface="Arial" panose="020B0604020202020204" pitchFamily="34" charset="0"/>
              </a:rPr>
              <a:t>пребывающее в Республики </a:t>
            </a:r>
            <a:r>
              <a:rPr lang="ru-RU" dirty="0" smtClean="0">
                <a:solidFill>
                  <a:srgbClr val="002060"/>
                </a:solidFill>
                <a:latin typeface="Arial" panose="020B0604020202020204" pitchFamily="34" charset="0"/>
                <a:cs typeface="Arial" panose="020B0604020202020204" pitchFamily="34" charset="0"/>
              </a:rPr>
              <a:t>Казахстан (более 183 дней в течении 12 месячного периода);</a:t>
            </a:r>
            <a:endParaRPr lang="ru-RU" dirty="0">
              <a:solidFill>
                <a:srgbClr val="00206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ru-RU" sz="600" dirty="0">
              <a:solidFill>
                <a:srgbClr val="00206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ru-RU" dirty="0" smtClean="0">
                <a:solidFill>
                  <a:srgbClr val="002060"/>
                </a:solidFill>
                <a:latin typeface="Arial" panose="020B0604020202020204" pitchFamily="34" charset="0"/>
                <a:cs typeface="Arial" panose="020B0604020202020204" pitchFamily="34" charset="0"/>
              </a:rPr>
              <a:t>Непостоянно </a:t>
            </a:r>
            <a:r>
              <a:rPr lang="ru-RU" dirty="0">
                <a:solidFill>
                  <a:srgbClr val="002060"/>
                </a:solidFill>
                <a:latin typeface="Arial" panose="020B0604020202020204" pitchFamily="34" charset="0"/>
                <a:cs typeface="Arial" panose="020B0604020202020204" pitchFamily="34" charset="0"/>
              </a:rPr>
              <a:t>пребывающее в Республике Казахстан, но центр жизненных интересов которого находится в Республике </a:t>
            </a:r>
            <a:r>
              <a:rPr lang="ru-RU" dirty="0" smtClean="0">
                <a:solidFill>
                  <a:srgbClr val="002060"/>
                </a:solidFill>
                <a:latin typeface="Arial" panose="020B0604020202020204" pitchFamily="34" charset="0"/>
                <a:cs typeface="Arial" panose="020B0604020202020204" pitchFamily="34" charset="0"/>
              </a:rPr>
              <a:t>Казахстан</a:t>
            </a:r>
            <a:endParaRPr lang="ru-RU" dirty="0">
              <a:solidFill>
                <a:srgbClr val="002060"/>
              </a:solidFill>
              <a:latin typeface="Arial" panose="020B0604020202020204" pitchFamily="34" charset="0"/>
              <a:cs typeface="Arial" panose="020B0604020202020204" pitchFamily="34" charset="0"/>
            </a:endParaRPr>
          </a:p>
        </p:txBody>
      </p:sp>
      <p:sp>
        <p:nvSpPr>
          <p:cNvPr id="14" name="Прямоугольник 13"/>
          <p:cNvSpPr/>
          <p:nvPr/>
        </p:nvSpPr>
        <p:spPr>
          <a:xfrm>
            <a:off x="6299381" y="4645786"/>
            <a:ext cx="5656166" cy="1661993"/>
          </a:xfrm>
          <a:prstGeom prst="rect">
            <a:avLst/>
          </a:prstGeom>
        </p:spPr>
        <p:txBody>
          <a:bodyPr wrap="square">
            <a:spAutoFit/>
          </a:bodyPr>
          <a:lstStyle/>
          <a:p>
            <a:pPr marL="285750" indent="-285750" algn="just">
              <a:buFont typeface="Arial" panose="020B0604020202020204" pitchFamily="34" charset="0"/>
              <a:buChar char="•"/>
            </a:pPr>
            <a:r>
              <a:rPr lang="ru-RU" dirty="0">
                <a:solidFill>
                  <a:srgbClr val="002060"/>
                </a:solidFill>
                <a:latin typeface="Arial" panose="020B0604020202020204" pitchFamily="34" charset="0"/>
                <a:cs typeface="Arial" panose="020B0604020202020204" pitchFamily="34" charset="0"/>
              </a:rPr>
              <a:t>Созданные в соответствии с законодательством Республики </a:t>
            </a:r>
            <a:r>
              <a:rPr lang="ru-RU" dirty="0" smtClean="0">
                <a:solidFill>
                  <a:srgbClr val="002060"/>
                </a:solidFill>
                <a:latin typeface="Arial" panose="020B0604020202020204" pitchFamily="34" charset="0"/>
                <a:cs typeface="Arial" panose="020B0604020202020204" pitchFamily="34" charset="0"/>
              </a:rPr>
              <a:t>Казахстан</a:t>
            </a:r>
          </a:p>
          <a:p>
            <a:pPr marL="285750" indent="-285750" algn="just">
              <a:buFont typeface="Arial" panose="020B0604020202020204" pitchFamily="34" charset="0"/>
              <a:buChar char="•"/>
            </a:pPr>
            <a:endParaRPr lang="ru-RU" sz="600" dirty="0">
              <a:solidFill>
                <a:srgbClr val="00206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ru-RU" dirty="0" smtClean="0">
                <a:solidFill>
                  <a:srgbClr val="002060"/>
                </a:solidFill>
                <a:latin typeface="Arial" panose="020B0604020202020204" pitchFamily="34" charset="0"/>
                <a:cs typeface="Arial" panose="020B0604020202020204" pitchFamily="34" charset="0"/>
              </a:rPr>
              <a:t>Компании которые перенесли место эффективного управления в РК (принятие решений стратегических задач)</a:t>
            </a:r>
            <a:endParaRPr lang="ru-RU" dirty="0">
              <a:solidFill>
                <a:srgbClr val="00206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ru-RU" sz="600" dirty="0">
              <a:solidFill>
                <a:srgbClr val="002060"/>
              </a:solidFill>
              <a:latin typeface="Arial" panose="020B0604020202020204" pitchFamily="34" charset="0"/>
              <a:cs typeface="Arial" panose="020B0604020202020204" pitchFamily="34"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59768901"/>
              </p:ext>
            </p:extLst>
          </p:nvPr>
        </p:nvGraphicFramePr>
        <p:xfrm>
          <a:off x="265946" y="1886803"/>
          <a:ext cx="11681333" cy="1392383"/>
        </p:xfrm>
        <a:graphic>
          <a:graphicData uri="http://schemas.openxmlformats.org/drawingml/2006/table">
            <a:tbl>
              <a:tblPr/>
              <a:tblGrid>
                <a:gridCol w="1629529">
                  <a:extLst>
                    <a:ext uri="{9D8B030D-6E8A-4147-A177-3AD203B41FA5}">
                      <a16:colId xmlns:a16="http://schemas.microsoft.com/office/drawing/2014/main" val="3527248059"/>
                    </a:ext>
                  </a:extLst>
                </a:gridCol>
                <a:gridCol w="2331011">
                  <a:extLst>
                    <a:ext uri="{9D8B030D-6E8A-4147-A177-3AD203B41FA5}">
                      <a16:colId xmlns:a16="http://schemas.microsoft.com/office/drawing/2014/main" val="4148006318"/>
                    </a:ext>
                  </a:extLst>
                </a:gridCol>
                <a:gridCol w="2500374">
                  <a:extLst>
                    <a:ext uri="{9D8B030D-6E8A-4147-A177-3AD203B41FA5}">
                      <a16:colId xmlns:a16="http://schemas.microsoft.com/office/drawing/2014/main" val="143088035"/>
                    </a:ext>
                  </a:extLst>
                </a:gridCol>
                <a:gridCol w="2248398">
                  <a:extLst>
                    <a:ext uri="{9D8B030D-6E8A-4147-A177-3AD203B41FA5}">
                      <a16:colId xmlns:a16="http://schemas.microsoft.com/office/drawing/2014/main" val="1336013132"/>
                    </a:ext>
                  </a:extLst>
                </a:gridCol>
                <a:gridCol w="2972021">
                  <a:extLst>
                    <a:ext uri="{9D8B030D-6E8A-4147-A177-3AD203B41FA5}">
                      <a16:colId xmlns:a16="http://schemas.microsoft.com/office/drawing/2014/main" val="3111051949"/>
                    </a:ext>
                  </a:extLst>
                </a:gridCol>
              </a:tblGrid>
              <a:tr h="437297">
                <a:tc rowSpan="2">
                  <a:txBody>
                    <a:bodyPr/>
                    <a:lstStyle/>
                    <a:p>
                      <a:pPr algn="ctr" fontAlgn="ctr"/>
                      <a:r>
                        <a:rPr lang="ru-RU" sz="1800" b="1" i="0" u="none" strike="noStrike" dirty="0">
                          <a:solidFill>
                            <a:srgbClr val="002060"/>
                          </a:solidFill>
                          <a:effectLst/>
                          <a:latin typeface="Arial" panose="020B0604020202020204" pitchFamily="34" charset="0"/>
                        </a:rPr>
                        <a:t>Год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ru-RU" sz="1800" b="1" i="0" u="none" strike="noStrike">
                          <a:solidFill>
                            <a:srgbClr val="002060"/>
                          </a:solidFill>
                          <a:effectLst/>
                          <a:latin typeface="Arial" panose="020B0604020202020204" pitchFamily="34" charset="0"/>
                        </a:rPr>
                        <a:t>Кол-во нерезидентов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ru-RU" sz="1800" b="1" i="0" u="none" strike="noStrike" dirty="0">
                          <a:solidFill>
                            <a:srgbClr val="002060"/>
                          </a:solidFill>
                          <a:effectLst/>
                          <a:latin typeface="Arial" panose="020B0604020202020204" pitchFamily="34" charset="0"/>
                        </a:rPr>
                        <a:t>Доходы нерезидентов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ru-RU"/>
                    </a:p>
                  </a:txBody>
                  <a:tcPr/>
                </a:tc>
                <a:tc rowSpan="2">
                  <a:txBody>
                    <a:bodyPr/>
                    <a:lstStyle/>
                    <a:p>
                      <a:pPr algn="ctr" fontAlgn="ctr"/>
                      <a:r>
                        <a:rPr lang="ru-RU" sz="1800" b="1" i="0" u="none" strike="noStrike">
                          <a:solidFill>
                            <a:srgbClr val="002060"/>
                          </a:solidFill>
                          <a:effectLst/>
                          <a:latin typeface="Arial" panose="020B0604020202020204" pitchFamily="34" charset="0"/>
                        </a:rPr>
                        <a:t>Доходы, освобожденные от налогообложения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5901827"/>
                  </a:ext>
                </a:extLst>
              </a:tr>
              <a:tr h="318362">
                <a:tc vMerge="1">
                  <a:txBody>
                    <a:bodyPr/>
                    <a:lstStyle/>
                    <a:p>
                      <a:endParaRPr lang="ru-RU"/>
                    </a:p>
                  </a:txBody>
                  <a:tcPr/>
                </a:tc>
                <a:tc vMerge="1">
                  <a:txBody>
                    <a:bodyPr/>
                    <a:lstStyle/>
                    <a:p>
                      <a:endParaRPr lang="ru-RU"/>
                    </a:p>
                  </a:txBody>
                  <a:tcPr/>
                </a:tc>
                <a:tc>
                  <a:txBody>
                    <a:bodyPr/>
                    <a:lstStyle/>
                    <a:p>
                      <a:pPr algn="ctr" fontAlgn="ctr"/>
                      <a:r>
                        <a:rPr lang="ru-RU" sz="1800" b="1" i="0" u="none" strike="noStrike">
                          <a:solidFill>
                            <a:srgbClr val="002060"/>
                          </a:solidFill>
                          <a:effectLst/>
                          <a:latin typeface="Arial" panose="020B0604020202020204" pitchFamily="34" charset="0"/>
                        </a:rPr>
                        <a:t>Сумма дохода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800" b="1" i="0" u="none" strike="noStrike" dirty="0">
                          <a:solidFill>
                            <a:srgbClr val="002060"/>
                          </a:solidFill>
                          <a:effectLst/>
                          <a:latin typeface="Arial" panose="020B0604020202020204" pitchFamily="34" charset="0"/>
                        </a:rPr>
                        <a:t>Сумма налога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extLst>
                  <a:ext uri="{0D108BD9-81ED-4DB2-BD59-A6C34878D82A}">
                    <a16:rowId xmlns:a16="http://schemas.microsoft.com/office/drawing/2014/main" val="746702917"/>
                  </a:ext>
                </a:extLst>
              </a:tr>
              <a:tr h="318362">
                <a:tc>
                  <a:txBody>
                    <a:bodyPr/>
                    <a:lstStyle/>
                    <a:p>
                      <a:pPr algn="ctr" fontAlgn="ctr"/>
                      <a:r>
                        <a:rPr lang="ru-RU" sz="1800" b="0" i="0" u="none" strike="noStrike">
                          <a:solidFill>
                            <a:srgbClr val="002060"/>
                          </a:solidFill>
                          <a:effectLst/>
                          <a:latin typeface="Arial" panose="020B0604020202020204" pitchFamily="34" charset="0"/>
                        </a:rPr>
                        <a:t>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2060"/>
                          </a:solidFill>
                          <a:effectLst/>
                          <a:latin typeface="Arial" panose="020B0604020202020204" pitchFamily="34" charset="0"/>
                        </a:rPr>
                        <a:t>44 124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2060"/>
                          </a:solidFill>
                          <a:effectLst/>
                          <a:latin typeface="Arial" panose="020B0604020202020204" pitchFamily="34" charset="0"/>
                        </a:rPr>
                        <a:t>7 070 401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2060"/>
                          </a:solidFill>
                          <a:effectLst/>
                          <a:latin typeface="Arial" panose="020B0604020202020204" pitchFamily="34" charset="0"/>
                        </a:rPr>
                        <a:t>430 805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800" b="0" i="0" u="none" strike="noStrike">
                          <a:solidFill>
                            <a:srgbClr val="002060"/>
                          </a:solidFill>
                          <a:effectLst/>
                          <a:latin typeface="Arial" panose="020B0604020202020204" pitchFamily="34" charset="0"/>
                        </a:rPr>
                        <a:t>2 608 082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3464660"/>
                  </a:ext>
                </a:extLst>
              </a:tr>
              <a:tr h="318362">
                <a:tc>
                  <a:txBody>
                    <a:bodyPr/>
                    <a:lstStyle/>
                    <a:p>
                      <a:pPr algn="ctr" fontAlgn="ctr"/>
                      <a:r>
                        <a:rPr lang="ru-RU" sz="1800" b="0" i="0" u="none" strike="noStrike">
                          <a:solidFill>
                            <a:srgbClr val="002060"/>
                          </a:solidFill>
                          <a:effectLst/>
                          <a:latin typeface="Arial" panose="020B0604020202020204" pitchFamily="34" charset="0"/>
                        </a:rPr>
                        <a:t>2023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800" b="0" i="0" u="none" strike="noStrike">
                          <a:solidFill>
                            <a:srgbClr val="002060"/>
                          </a:solidFill>
                          <a:effectLst/>
                          <a:latin typeface="Arial" panose="020B0604020202020204" pitchFamily="34" charset="0"/>
                        </a:rPr>
                        <a:t>52142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800" b="0" i="0" u="none" strike="noStrike">
                          <a:solidFill>
                            <a:srgbClr val="002060"/>
                          </a:solidFill>
                          <a:effectLst/>
                          <a:latin typeface="Arial" panose="020B0604020202020204" pitchFamily="34" charset="0"/>
                        </a:rPr>
                        <a:t>5 726 457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800" b="0" i="0" u="none" strike="noStrike" dirty="0">
                          <a:solidFill>
                            <a:srgbClr val="002060"/>
                          </a:solidFill>
                          <a:effectLst/>
                          <a:latin typeface="Arial" panose="020B0604020202020204" pitchFamily="34" charset="0"/>
                        </a:rPr>
                        <a:t>365 432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800" b="0" i="0" u="none" strike="noStrike" dirty="0">
                          <a:solidFill>
                            <a:srgbClr val="002060"/>
                          </a:solidFill>
                          <a:effectLst/>
                          <a:latin typeface="Arial" panose="020B0604020202020204" pitchFamily="34" charset="0"/>
                        </a:rPr>
                        <a:t>2 260 140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2616967"/>
                  </a:ext>
                </a:extLst>
              </a:tr>
            </a:tbl>
          </a:graphicData>
        </a:graphic>
      </p:graphicFrame>
      <p:sp>
        <p:nvSpPr>
          <p:cNvPr id="6" name="Номер слайда 5"/>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rPr>
              <a:t>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15551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6A494-8E61-01B7-FA3F-72FDD54040B3}"/>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E7281F-3CB1-79A3-2422-70E949F5F234}"/>
              </a:ext>
            </a:extLst>
          </p:cNvPr>
          <p:cNvSpPr/>
          <p:nvPr/>
        </p:nvSpPr>
        <p:spPr>
          <a:xfrm>
            <a:off x="0" y="-3877"/>
            <a:ext cx="12192000" cy="93232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r>
              <a:rPr lang="ru-RU" sz="2800" b="1" dirty="0" smtClean="0">
                <a:latin typeface="Arial" panose="020B0604020202020204" pitchFamily="34" charset="0"/>
                <a:cs typeface="Arial" panose="020B0604020202020204" pitchFamily="34" charset="0"/>
              </a:rPr>
              <a:t>Международное налогообложение</a:t>
            </a:r>
            <a:endParaRPr lang="ru-RU" sz="2800" b="1" dirty="0">
              <a:latin typeface="Arial" panose="020B0604020202020204" pitchFamily="34" charset="0"/>
              <a:cs typeface="Arial" panose="020B0604020202020204" pitchFamily="34" charset="0"/>
            </a:endParaRPr>
          </a:p>
        </p:txBody>
      </p:sp>
      <p:sp>
        <p:nvSpPr>
          <p:cNvPr id="11" name="Прямоугольник 10">
            <a:extLst>
              <a:ext uri="{FF2B5EF4-FFF2-40B4-BE49-F238E27FC236}">
                <a16:creationId xmlns:a16="http://schemas.microsoft.com/office/drawing/2014/main" id="{C4E58C36-1810-FBBB-52C0-AAF7078F8E4F}"/>
              </a:ext>
            </a:extLst>
          </p:cNvPr>
          <p:cNvSpPr/>
          <p:nvPr/>
        </p:nvSpPr>
        <p:spPr>
          <a:xfrm>
            <a:off x="244719" y="1048729"/>
            <a:ext cx="11702561" cy="504000"/>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ctr">
              <a:lnSpc>
                <a:spcPct val="114000"/>
              </a:lnSpc>
              <a:spcBef>
                <a:spcPts val="600"/>
              </a:spcBef>
              <a:buClr>
                <a:srgbClr val="000000"/>
              </a:buClr>
              <a:tabLst>
                <a:tab pos="10281920" algn="l"/>
              </a:tabLst>
              <a:defRPr/>
            </a:pPr>
            <a:r>
              <a:rPr lang="ru-RU" sz="2000" b="1" kern="100" dirty="0" smtClean="0">
                <a:solidFill>
                  <a:srgbClr val="002060"/>
                </a:solidFill>
                <a:latin typeface="Arial" pitchFamily="34" charset="0"/>
                <a:cs typeface="Arial" pitchFamily="34" charset="0"/>
              </a:rPr>
              <a:t>Налогообложение нерезидентов </a:t>
            </a:r>
            <a:r>
              <a:rPr lang="ru-RU" sz="2000" b="1" kern="100" dirty="0">
                <a:solidFill>
                  <a:srgbClr val="002060"/>
                </a:solidFill>
                <a:latin typeface="Arial" pitchFamily="34" charset="0"/>
                <a:cs typeface="Arial" pitchFamily="34" charset="0"/>
              </a:rPr>
              <a:t>через постоянное </a:t>
            </a:r>
            <a:r>
              <a:rPr lang="ru-RU" sz="2000" b="1" kern="100" dirty="0" smtClean="0">
                <a:solidFill>
                  <a:srgbClr val="002060"/>
                </a:solidFill>
                <a:latin typeface="Arial" pitchFamily="34" charset="0"/>
                <a:cs typeface="Arial" pitchFamily="34" charset="0"/>
              </a:rPr>
              <a:t>учреждение</a:t>
            </a:r>
            <a:endParaRPr lang="ru-RU" sz="2000" b="1" kern="100" dirty="0">
              <a:solidFill>
                <a:srgbClr val="002060"/>
              </a:solidFill>
              <a:latin typeface="Arial" pitchFamily="34" charset="0"/>
              <a:cs typeface="Arial" pitchFamily="34" charset="0"/>
            </a:endParaRPr>
          </a:p>
        </p:txBody>
      </p:sp>
      <p:sp>
        <p:nvSpPr>
          <p:cNvPr id="5" name="Прямоугольник 4"/>
          <p:cNvSpPr/>
          <p:nvPr/>
        </p:nvSpPr>
        <p:spPr>
          <a:xfrm>
            <a:off x="244719" y="3077717"/>
            <a:ext cx="11621730" cy="2308324"/>
          </a:xfrm>
          <a:prstGeom prst="rect">
            <a:avLst/>
          </a:prstGeom>
        </p:spPr>
        <p:txBody>
          <a:bodyPr wrap="square">
            <a:spAutoFit/>
          </a:bodyPr>
          <a:lstStyle/>
          <a:p>
            <a:pPr algn="just"/>
            <a:r>
              <a:rPr lang="ru-RU" dirty="0">
                <a:solidFill>
                  <a:srgbClr val="002060"/>
                </a:solidFill>
                <a:latin typeface="Arial" panose="020B0604020202020204" pitchFamily="34" charset="0"/>
                <a:cs typeface="Arial" panose="020B0604020202020204" pitchFamily="34" charset="0"/>
              </a:rPr>
              <a:t>Деятельность нерезидента образует постоянное учреждение если такой нерезидент осуществляет деятельность в РК</a:t>
            </a:r>
            <a:r>
              <a:rPr lang="ru-RU" dirty="0" smtClean="0">
                <a:solidFill>
                  <a:srgbClr val="002060"/>
                </a:solidFill>
                <a:latin typeface="Arial" panose="020B0604020202020204" pitchFamily="34" charset="0"/>
                <a:cs typeface="Arial" panose="020B0604020202020204" pitchFamily="34" charset="0"/>
              </a:rPr>
              <a:t>:</a:t>
            </a:r>
          </a:p>
          <a:p>
            <a:pPr algn="just"/>
            <a:endParaRPr lang="ru-RU" sz="600" dirty="0">
              <a:solidFill>
                <a:srgbClr val="00206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ru-RU" dirty="0" smtClean="0">
                <a:solidFill>
                  <a:srgbClr val="002060"/>
                </a:solidFill>
                <a:latin typeface="Arial" panose="020B0604020202020204" pitchFamily="34" charset="0"/>
                <a:cs typeface="Arial" panose="020B0604020202020204" pitchFamily="34" charset="0"/>
              </a:rPr>
              <a:t>Не зависимо от сроков осуществления деятельности через </a:t>
            </a:r>
            <a:r>
              <a:rPr lang="ru-RU" dirty="0">
                <a:solidFill>
                  <a:srgbClr val="002060"/>
                </a:solidFill>
                <a:latin typeface="Arial" panose="020B0604020202020204" pitchFamily="34" charset="0"/>
                <a:cs typeface="Arial" panose="020B0604020202020204" pitchFamily="34" charset="0"/>
              </a:rPr>
              <a:t>определенное постоянное место (строительная площадка, скважина, мастерская и т.д</a:t>
            </a:r>
            <a:r>
              <a:rPr lang="ru-RU" dirty="0" smtClean="0">
                <a:solidFill>
                  <a:srgbClr val="002060"/>
                </a:solidFill>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endParaRPr lang="ru-RU" sz="600" dirty="0">
              <a:solidFill>
                <a:srgbClr val="00206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ru-RU" dirty="0">
                <a:solidFill>
                  <a:srgbClr val="002060"/>
                </a:solidFill>
                <a:latin typeface="Arial" panose="020B0604020202020204" pitchFamily="34" charset="0"/>
                <a:cs typeface="Arial" panose="020B0604020202020204" pitchFamily="34" charset="0"/>
              </a:rPr>
              <a:t>через зависимого агента – лицо осуществляющее деятельность в РК от имени и по поручению нерезидента (в </a:t>
            </a:r>
            <a:r>
              <a:rPr lang="ru-RU" dirty="0" err="1">
                <a:solidFill>
                  <a:srgbClr val="002060"/>
                </a:solidFill>
                <a:latin typeface="Arial" panose="020B0604020202020204" pitchFamily="34" charset="0"/>
                <a:cs typeface="Arial" panose="020B0604020202020204" pitchFamily="34" charset="0"/>
              </a:rPr>
              <a:t>т.ч</a:t>
            </a:r>
            <a:r>
              <a:rPr lang="ru-RU" dirty="0">
                <a:solidFill>
                  <a:srgbClr val="002060"/>
                </a:solidFill>
                <a:latin typeface="Arial" panose="020B0604020202020204" pitchFamily="34" charset="0"/>
                <a:cs typeface="Arial" panose="020B0604020202020204" pitchFamily="34" charset="0"/>
              </a:rPr>
              <a:t>. Казахстанская компания</a:t>
            </a:r>
            <a:r>
              <a:rPr lang="ru-RU" dirty="0" smtClean="0">
                <a:solidFill>
                  <a:srgbClr val="002060"/>
                </a:solidFill>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endParaRPr lang="ru-RU" sz="600" dirty="0">
              <a:solidFill>
                <a:srgbClr val="00206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ru-RU" dirty="0">
                <a:solidFill>
                  <a:srgbClr val="002060"/>
                </a:solidFill>
                <a:latin typeface="Arial" panose="020B0604020202020204" pitchFamily="34" charset="0"/>
                <a:cs typeface="Arial" panose="020B0604020202020204" pitchFamily="34" charset="0"/>
              </a:rPr>
              <a:t>персонал нерезидента осуществляет деятельность в РК на протяжении 6 </a:t>
            </a:r>
            <a:r>
              <a:rPr lang="ru-RU" dirty="0" smtClean="0">
                <a:solidFill>
                  <a:srgbClr val="002060"/>
                </a:solidFill>
                <a:latin typeface="Arial" panose="020B0604020202020204" pitchFamily="34" charset="0"/>
                <a:cs typeface="Arial" panose="020B0604020202020204" pitchFamily="34" charset="0"/>
              </a:rPr>
              <a:t>месяцев</a:t>
            </a:r>
            <a:r>
              <a:rPr lang="ru-RU" dirty="0">
                <a:solidFill>
                  <a:srgbClr val="002060"/>
                </a:solidFill>
                <a:latin typeface="Arial" panose="020B0604020202020204" pitchFamily="34" charset="0"/>
                <a:cs typeface="Arial" panose="020B0604020202020204" pitchFamily="34" charset="0"/>
              </a:rPr>
              <a:t>.</a:t>
            </a:r>
          </a:p>
        </p:txBody>
      </p:sp>
      <p:sp>
        <p:nvSpPr>
          <p:cNvPr id="6" name="Прямоугольник 5"/>
          <p:cNvSpPr/>
          <p:nvPr/>
        </p:nvSpPr>
        <p:spPr>
          <a:xfrm>
            <a:off x="244719" y="2018430"/>
            <a:ext cx="11621729" cy="707886"/>
          </a:xfrm>
          <a:prstGeom prst="rect">
            <a:avLst/>
          </a:prstGeom>
        </p:spPr>
        <p:txBody>
          <a:bodyPr wrap="square">
            <a:spAutoFit/>
          </a:bodyPr>
          <a:lstStyle/>
          <a:p>
            <a:pPr algn="just"/>
            <a:r>
              <a:rPr lang="ru-RU" sz="2000" b="1" dirty="0" smtClean="0">
                <a:solidFill>
                  <a:srgbClr val="002060"/>
                </a:solidFill>
                <a:latin typeface="Arial" panose="020B0604020202020204" pitchFamily="34" charset="0"/>
                <a:cs typeface="Arial" panose="020B0604020202020204" pitchFamily="34" charset="0"/>
              </a:rPr>
              <a:t>Налогообложение постоянного учреждения нерезидента аналогичное с ЮЛ-резидентами </a:t>
            </a:r>
            <a:r>
              <a:rPr lang="ru-RU" sz="2000" b="1" dirty="0">
                <a:solidFill>
                  <a:srgbClr val="002060"/>
                </a:solidFill>
                <a:latin typeface="Arial" panose="020B0604020202020204" pitchFamily="34" charset="0"/>
                <a:cs typeface="Arial" panose="020B0604020202020204" pitchFamily="34" charset="0"/>
              </a:rPr>
              <a:t>РК, но в дополнение </a:t>
            </a:r>
            <a:r>
              <a:rPr lang="ru-RU" sz="2000" b="1" dirty="0" smtClean="0">
                <a:solidFill>
                  <a:srgbClr val="002060"/>
                </a:solidFill>
                <a:latin typeface="Arial" panose="020B0604020202020204" pitchFamily="34" charset="0"/>
                <a:cs typeface="Arial" panose="020B0604020202020204" pitchFamily="34" charset="0"/>
              </a:rPr>
              <a:t>уплачивается </a:t>
            </a:r>
            <a:r>
              <a:rPr lang="ru-RU" sz="2000" b="1" dirty="0">
                <a:solidFill>
                  <a:srgbClr val="002060"/>
                </a:solidFill>
                <a:latin typeface="Arial" panose="020B0604020202020204" pitchFamily="34" charset="0"/>
                <a:cs typeface="Arial" panose="020B0604020202020204" pitchFamily="34" charset="0"/>
              </a:rPr>
              <a:t>КПН на чистый доход по ставке 15%.</a:t>
            </a:r>
          </a:p>
        </p:txBody>
      </p:sp>
      <p:sp>
        <p:nvSpPr>
          <p:cNvPr id="3" name="Номер слайда 2"/>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rPr>
              <a:t>3</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77314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6A494-8E61-01B7-FA3F-72FDD54040B3}"/>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E7281F-3CB1-79A3-2422-70E949F5F234}"/>
              </a:ext>
            </a:extLst>
          </p:cNvPr>
          <p:cNvSpPr/>
          <p:nvPr/>
        </p:nvSpPr>
        <p:spPr>
          <a:xfrm>
            <a:off x="0" y="-3877"/>
            <a:ext cx="12192000" cy="932329"/>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r>
              <a:rPr lang="ru-RU" sz="2800" b="1" dirty="0">
                <a:latin typeface="Arial" panose="020B0604020202020204" pitchFamily="34" charset="0"/>
                <a:cs typeface="Arial" panose="020B0604020202020204" pitchFamily="34" charset="0"/>
              </a:rPr>
              <a:t>Международное налогообложение</a:t>
            </a:r>
          </a:p>
        </p:txBody>
      </p:sp>
      <p:sp>
        <p:nvSpPr>
          <p:cNvPr id="8" name="Прямоугольник 7">
            <a:extLst>
              <a:ext uri="{FF2B5EF4-FFF2-40B4-BE49-F238E27FC236}">
                <a16:creationId xmlns:a16="http://schemas.microsoft.com/office/drawing/2014/main" id="{C4E58C36-1810-FBBB-52C0-AAF7078F8E4F}"/>
              </a:ext>
            </a:extLst>
          </p:cNvPr>
          <p:cNvSpPr/>
          <p:nvPr/>
        </p:nvSpPr>
        <p:spPr>
          <a:xfrm>
            <a:off x="244719" y="1048729"/>
            <a:ext cx="11702561" cy="504000"/>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ctr">
              <a:lnSpc>
                <a:spcPct val="114000"/>
              </a:lnSpc>
              <a:spcBef>
                <a:spcPts val="600"/>
              </a:spcBef>
              <a:buClr>
                <a:srgbClr val="000000"/>
              </a:buClr>
              <a:tabLst>
                <a:tab pos="10281920" algn="l"/>
              </a:tabLst>
              <a:defRPr/>
            </a:pPr>
            <a:r>
              <a:rPr lang="ru-RU" sz="2000" b="1" kern="100" dirty="0" smtClean="0">
                <a:solidFill>
                  <a:srgbClr val="002060"/>
                </a:solidFill>
                <a:latin typeface="Arial" pitchFamily="34" charset="0"/>
                <a:cs typeface="Arial" pitchFamily="34" charset="0"/>
              </a:rPr>
              <a:t>Налогообложение нерезидентов через налогового агента</a:t>
            </a:r>
            <a:endParaRPr lang="ru-RU" sz="2000" b="1" kern="100" dirty="0">
              <a:solidFill>
                <a:srgbClr val="002060"/>
              </a:solidFill>
              <a:latin typeface="Arial" pitchFamily="34" charset="0"/>
              <a:cs typeface="Arial" pitchFamily="34" charset="0"/>
            </a:endParaRPr>
          </a:p>
        </p:txBody>
      </p:sp>
      <p:sp>
        <p:nvSpPr>
          <p:cNvPr id="7" name="Прямоугольник 6"/>
          <p:cNvSpPr/>
          <p:nvPr/>
        </p:nvSpPr>
        <p:spPr>
          <a:xfrm>
            <a:off x="244718" y="1552729"/>
            <a:ext cx="11702561" cy="5632311"/>
          </a:xfrm>
          <a:prstGeom prst="rect">
            <a:avLst/>
          </a:prstGeom>
        </p:spPr>
        <p:txBody>
          <a:bodyPr wrap="square">
            <a:spAutoFit/>
          </a:bodyPr>
          <a:lstStyle/>
          <a:p>
            <a:pPr indent="266700" algn="just"/>
            <a:r>
              <a:rPr lang="ru-RU" sz="1600" dirty="0" smtClean="0">
                <a:solidFill>
                  <a:srgbClr val="002060"/>
                </a:solidFill>
                <a:latin typeface="Arial" panose="020B0604020202020204" pitchFamily="34" charset="0"/>
                <a:cs typeface="Arial" panose="020B0604020202020204" pitchFamily="34" charset="0"/>
              </a:rPr>
              <a:t>Налогообложение нерезидента через налогового агента производится по ставкам:</a:t>
            </a:r>
          </a:p>
          <a:p>
            <a:pPr marL="285750" indent="-285750">
              <a:buFont typeface="Arial" panose="020B0604020202020204" pitchFamily="34" charset="0"/>
              <a:buChar char="•"/>
            </a:pPr>
            <a:r>
              <a:rPr lang="ru-RU" sz="1600" dirty="0">
                <a:solidFill>
                  <a:srgbClr val="002060"/>
                </a:solidFill>
                <a:latin typeface="Arial" panose="020B0604020202020204" pitchFamily="34" charset="0"/>
                <a:cs typeface="Arial" panose="020B0604020202020204" pitchFamily="34" charset="0"/>
              </a:rPr>
              <a:t>пассивные доходы </a:t>
            </a:r>
            <a:r>
              <a:rPr lang="ru-RU" sz="1600" i="1" dirty="0">
                <a:solidFill>
                  <a:srgbClr val="002060"/>
                </a:solidFill>
                <a:latin typeface="Arial" panose="020B0604020202020204" pitchFamily="34" charset="0"/>
                <a:cs typeface="Arial" panose="020B0604020202020204" pitchFamily="34" charset="0"/>
              </a:rPr>
              <a:t>(дивиденды, вознаграждения, роялти) </a:t>
            </a:r>
            <a:r>
              <a:rPr lang="ru-RU" sz="1600" dirty="0">
                <a:solidFill>
                  <a:srgbClr val="002060"/>
                </a:solidFill>
                <a:latin typeface="Arial" panose="020B0604020202020204" pitchFamily="34" charset="0"/>
                <a:cs typeface="Arial" panose="020B0604020202020204" pitchFamily="34" charset="0"/>
              </a:rPr>
              <a:t>и доходы от страхования – 15%;</a:t>
            </a:r>
          </a:p>
          <a:p>
            <a:pPr marL="285750" indent="-285750">
              <a:buFont typeface="Arial" panose="020B0604020202020204" pitchFamily="34" charset="0"/>
              <a:buChar char="•"/>
            </a:pPr>
            <a:r>
              <a:rPr lang="ru-RU" sz="1600" dirty="0">
                <a:solidFill>
                  <a:srgbClr val="002060"/>
                </a:solidFill>
                <a:latin typeface="Arial" panose="020B0604020202020204" pitchFamily="34" charset="0"/>
                <a:cs typeface="Arial" panose="020B0604020202020204" pitchFamily="34" charset="0"/>
              </a:rPr>
              <a:t>Международная перевозка и доходы от перестрахования – 5%;</a:t>
            </a:r>
          </a:p>
          <a:p>
            <a:pPr marL="285750" indent="-285750">
              <a:buFont typeface="Arial" panose="020B0604020202020204" pitchFamily="34" charset="0"/>
              <a:buChar char="•"/>
            </a:pPr>
            <a:r>
              <a:rPr lang="ru-RU" sz="1600" dirty="0">
                <a:solidFill>
                  <a:srgbClr val="002060"/>
                </a:solidFill>
                <a:latin typeface="Arial" panose="020B0604020202020204" pitchFamily="34" charset="0"/>
                <a:cs typeface="Arial" panose="020B0604020202020204" pitchFamily="34" charset="0"/>
              </a:rPr>
              <a:t>Доходы ФЛ-нерезидентов в рамках ИТД – 10%;</a:t>
            </a:r>
          </a:p>
          <a:p>
            <a:pPr marL="285750" indent="-285750">
              <a:buFont typeface="Arial" panose="020B0604020202020204" pitchFamily="34" charset="0"/>
              <a:buChar char="•"/>
            </a:pPr>
            <a:r>
              <a:rPr lang="ru-RU" sz="1600" dirty="0">
                <a:solidFill>
                  <a:srgbClr val="002060"/>
                </a:solidFill>
                <a:latin typeface="Arial" panose="020B0604020202020204" pitchFamily="34" charset="0"/>
                <a:cs typeface="Arial" panose="020B0604020202020204" pitchFamily="34" charset="0"/>
              </a:rPr>
              <a:t>Во всех остальных случаях, в </a:t>
            </a:r>
            <a:r>
              <a:rPr lang="ru-RU" sz="1600" dirty="0" err="1">
                <a:solidFill>
                  <a:srgbClr val="002060"/>
                </a:solidFill>
                <a:latin typeface="Arial" panose="020B0604020202020204" pitchFamily="34" charset="0"/>
                <a:cs typeface="Arial" panose="020B0604020202020204" pitchFamily="34" charset="0"/>
              </a:rPr>
              <a:t>т.ч</a:t>
            </a:r>
            <a:r>
              <a:rPr lang="ru-RU" sz="1600" dirty="0">
                <a:solidFill>
                  <a:srgbClr val="002060"/>
                </a:solidFill>
                <a:latin typeface="Arial" panose="020B0604020202020204" pitchFamily="34" charset="0"/>
                <a:cs typeface="Arial" panose="020B0604020202020204" pitchFamily="34" charset="0"/>
              </a:rPr>
              <a:t>. офшоры – 20%</a:t>
            </a:r>
          </a:p>
          <a:p>
            <a:pPr algn="just"/>
            <a:endParaRPr lang="ru-RU" sz="600" dirty="0" smtClean="0">
              <a:solidFill>
                <a:srgbClr val="002060"/>
              </a:solidFill>
              <a:latin typeface="Arial" panose="020B0604020202020204" pitchFamily="34" charset="0"/>
              <a:cs typeface="Arial" panose="020B0604020202020204" pitchFamily="34" charset="0"/>
            </a:endParaRPr>
          </a:p>
          <a:p>
            <a:pPr indent="266700" algn="just"/>
            <a:r>
              <a:rPr lang="ru-RU" sz="1600" dirty="0" smtClean="0">
                <a:solidFill>
                  <a:srgbClr val="002060"/>
                </a:solidFill>
                <a:latin typeface="Arial" panose="020B0604020202020204" pitchFamily="34" charset="0"/>
                <a:cs typeface="Arial" panose="020B0604020202020204" pitchFamily="34" charset="0"/>
              </a:rPr>
              <a:t>Перечень </a:t>
            </a:r>
            <a:r>
              <a:rPr lang="ru-RU" sz="1600" dirty="0">
                <a:solidFill>
                  <a:srgbClr val="002060"/>
                </a:solidFill>
                <a:latin typeface="Arial" panose="020B0604020202020204" pitchFamily="34" charset="0"/>
                <a:cs typeface="Arial" panose="020B0604020202020204" pitchFamily="34" charset="0"/>
              </a:rPr>
              <a:t>доходов нерезидента получаемых из источников в РК идентичен перечню доходов резидентов, но особенностью является, то что доходом еще признается и облагается в РК</a:t>
            </a:r>
            <a:r>
              <a:rPr lang="ru-RU" sz="1600" dirty="0" smtClean="0">
                <a:solidFill>
                  <a:srgbClr val="002060"/>
                </a:solidFill>
                <a:latin typeface="Arial" panose="020B0604020202020204" pitchFamily="34" charset="0"/>
                <a:cs typeface="Arial" panose="020B0604020202020204" pitchFamily="34" charset="0"/>
              </a:rPr>
              <a:t>:</a:t>
            </a:r>
          </a:p>
          <a:p>
            <a:pPr marL="285750" indent="-285750" algn="just">
              <a:buFontTx/>
              <a:buChar char="-"/>
            </a:pPr>
            <a:r>
              <a:rPr lang="ru-RU" sz="1600" dirty="0" smtClean="0">
                <a:solidFill>
                  <a:srgbClr val="002060"/>
                </a:solidFill>
                <a:latin typeface="Arial" panose="020B0604020202020204" pitchFamily="34" charset="0"/>
                <a:cs typeface="Arial" panose="020B0604020202020204" pitchFamily="34" charset="0"/>
              </a:rPr>
              <a:t>услуги </a:t>
            </a:r>
            <a:r>
              <a:rPr lang="ru-RU" sz="1600" dirty="0">
                <a:solidFill>
                  <a:srgbClr val="002060"/>
                </a:solidFill>
                <a:latin typeface="Arial" panose="020B0604020202020204" pitchFamily="34" charset="0"/>
                <a:cs typeface="Arial" panose="020B0604020202020204" pitchFamily="34" charset="0"/>
              </a:rPr>
              <a:t>по обработке информации, рекламные, инжиниринговые, управленческие, финансовые, консультационные, маркетинговые, аудиторские, юридические облагаются в РК независимо от места оказания. (В РК или за ее пределами</a:t>
            </a:r>
            <a:r>
              <a:rPr lang="ru-RU" sz="1600" dirty="0" smtClean="0">
                <a:solidFill>
                  <a:srgbClr val="002060"/>
                </a:solidFill>
                <a:latin typeface="Arial" panose="020B0604020202020204" pitchFamily="34" charset="0"/>
                <a:cs typeface="Arial" panose="020B0604020202020204" pitchFamily="34" charset="0"/>
              </a:rPr>
              <a:t>);</a:t>
            </a:r>
          </a:p>
          <a:p>
            <a:pPr indent="266700" algn="just"/>
            <a:r>
              <a:rPr lang="ru-RU" sz="1400" b="1" i="1" u="sng" kern="100" dirty="0" err="1" smtClean="0">
                <a:solidFill>
                  <a:srgbClr val="002060"/>
                </a:solidFill>
                <a:latin typeface="Arial" pitchFamily="34" charset="0"/>
                <a:cs typeface="Arial" pitchFamily="34" charset="0"/>
              </a:rPr>
              <a:t>Справочно</a:t>
            </a:r>
            <a:r>
              <a:rPr lang="ru-RU" sz="1400" i="1" dirty="0">
                <a:solidFill>
                  <a:srgbClr val="002060"/>
                </a:solidFill>
                <a:latin typeface="Arial" panose="020B0604020202020204" pitchFamily="34" charset="0"/>
                <a:cs typeface="Arial" panose="020B0604020202020204" pitchFamily="34" charset="0"/>
              </a:rPr>
              <a:t>:  </a:t>
            </a:r>
            <a:r>
              <a:rPr lang="ru-RU" sz="1400" i="1" dirty="0" smtClean="0">
                <a:solidFill>
                  <a:srgbClr val="002060"/>
                </a:solidFill>
                <a:latin typeface="Arial" panose="020B0604020202020204" pitchFamily="34" charset="0"/>
                <a:cs typeface="Arial" panose="020B0604020202020204" pitchFamily="34" charset="0"/>
              </a:rPr>
              <a:t>за </a:t>
            </a:r>
            <a:r>
              <a:rPr lang="ru-RU" sz="1400" i="1" dirty="0">
                <a:solidFill>
                  <a:srgbClr val="002060"/>
                </a:solidFill>
                <a:latin typeface="Arial" panose="020B0604020202020204" pitchFamily="34" charset="0"/>
                <a:cs typeface="Arial" panose="020B0604020202020204" pitchFamily="34" charset="0"/>
              </a:rPr>
              <a:t>период с 2021-2023 годы выплачено доходов без налогов на сумму 32 млрд тенге за рейтинговые услуги. Предполагаемая сумма налога 6,4 млрд тенге. Аналогичная ситуация по рекламным услугам за такой же период только по 1 НП выплачено доходов на сумму 9 млрд тенге. Предполагаемая сумма налога 1,8 млрд тенге</a:t>
            </a:r>
            <a:r>
              <a:rPr lang="ru-RU" sz="1400" i="1" dirty="0" smtClean="0">
                <a:solidFill>
                  <a:srgbClr val="002060"/>
                </a:solidFill>
                <a:latin typeface="Arial" panose="020B0604020202020204" pitchFamily="34" charset="0"/>
                <a:cs typeface="Arial" panose="020B0604020202020204" pitchFamily="34" charset="0"/>
              </a:rPr>
              <a:t>;</a:t>
            </a:r>
          </a:p>
          <a:p>
            <a:pPr indent="266700" algn="just"/>
            <a:endParaRPr lang="ru-RU" sz="600" i="1" dirty="0">
              <a:solidFill>
                <a:srgbClr val="002060"/>
              </a:solidFill>
              <a:latin typeface="Arial" panose="020B0604020202020204" pitchFamily="34" charset="0"/>
              <a:cs typeface="Arial" panose="020B0604020202020204" pitchFamily="34" charset="0"/>
            </a:endParaRPr>
          </a:p>
          <a:p>
            <a:pPr marL="285750" indent="-285750" algn="just">
              <a:buFontTx/>
              <a:buChar char="-"/>
            </a:pPr>
            <a:r>
              <a:rPr lang="ru-RU" sz="1600" dirty="0" smtClean="0">
                <a:solidFill>
                  <a:srgbClr val="002060"/>
                </a:solidFill>
                <a:latin typeface="Arial" panose="020B0604020202020204" pitchFamily="34" charset="0"/>
                <a:cs typeface="Arial" panose="020B0604020202020204" pitchFamily="34" charset="0"/>
              </a:rPr>
              <a:t>авансы</a:t>
            </a:r>
            <a:r>
              <a:rPr lang="ru-RU" sz="1600" dirty="0">
                <a:solidFill>
                  <a:srgbClr val="002060"/>
                </a:solidFill>
                <a:latin typeface="Arial" panose="020B0604020202020204" pitchFamily="34" charset="0"/>
                <a:cs typeface="Arial" panose="020B0604020202020204" pitchFamily="34" charset="0"/>
              </a:rPr>
              <a:t>, не удовлетворённые по истечении 12 месяцев</a:t>
            </a:r>
            <a:r>
              <a:rPr lang="ru-RU" sz="1600" dirty="0" smtClean="0">
                <a:solidFill>
                  <a:srgbClr val="002060"/>
                </a:solidFill>
                <a:latin typeface="Arial" panose="020B0604020202020204" pitchFamily="34" charset="0"/>
                <a:cs typeface="Arial" panose="020B0604020202020204" pitchFamily="34" charset="0"/>
              </a:rPr>
              <a:t>;</a:t>
            </a:r>
          </a:p>
          <a:p>
            <a:pPr marL="285750" indent="-285750" algn="just">
              <a:buFontTx/>
              <a:buChar char="-"/>
            </a:pPr>
            <a:endParaRPr lang="ru-RU" sz="600" dirty="0" smtClean="0">
              <a:solidFill>
                <a:srgbClr val="002060"/>
              </a:solidFill>
              <a:latin typeface="Arial" panose="020B0604020202020204" pitchFamily="34" charset="0"/>
              <a:cs typeface="Arial" panose="020B0604020202020204" pitchFamily="34" charset="0"/>
            </a:endParaRPr>
          </a:p>
          <a:p>
            <a:pPr marL="285750" indent="-285750" algn="just">
              <a:buFontTx/>
              <a:buChar char="-"/>
            </a:pPr>
            <a:r>
              <a:rPr lang="ru-RU" sz="1600" dirty="0" smtClean="0">
                <a:solidFill>
                  <a:srgbClr val="002060"/>
                </a:solidFill>
                <a:latin typeface="Arial" panose="020B0604020202020204" pitchFamily="34" charset="0"/>
                <a:cs typeface="Arial" panose="020B0604020202020204" pitchFamily="34" charset="0"/>
              </a:rPr>
              <a:t>экспорт </a:t>
            </a:r>
            <a:r>
              <a:rPr lang="ru-RU" sz="1600" dirty="0">
                <a:solidFill>
                  <a:srgbClr val="002060"/>
                </a:solidFill>
                <a:latin typeface="Arial" panose="020B0604020202020204" pitchFamily="34" charset="0"/>
                <a:cs typeface="Arial" panose="020B0604020202020204" pitchFamily="34" charset="0"/>
              </a:rPr>
              <a:t>не оплаченные по истечении 12 месяцев (предложение НБ РК</a:t>
            </a:r>
            <a:r>
              <a:rPr lang="ru-RU" sz="1600" dirty="0" smtClean="0">
                <a:solidFill>
                  <a:srgbClr val="002060"/>
                </a:solidFill>
                <a:latin typeface="Arial" panose="020B0604020202020204" pitchFamily="34" charset="0"/>
                <a:cs typeface="Arial" panose="020B0604020202020204" pitchFamily="34" charset="0"/>
              </a:rPr>
              <a:t>);</a:t>
            </a:r>
          </a:p>
          <a:p>
            <a:pPr marL="285750" indent="-285750" algn="just">
              <a:buFontTx/>
              <a:buChar char="-"/>
            </a:pPr>
            <a:endParaRPr lang="ru-RU" sz="500" dirty="0" smtClean="0">
              <a:solidFill>
                <a:srgbClr val="002060"/>
              </a:solidFill>
              <a:latin typeface="Arial" panose="020B0604020202020204" pitchFamily="34" charset="0"/>
              <a:cs typeface="Arial" panose="020B0604020202020204" pitchFamily="34" charset="0"/>
            </a:endParaRPr>
          </a:p>
          <a:p>
            <a:pPr marL="285750" indent="-285750" algn="just">
              <a:buFontTx/>
              <a:buChar char="-"/>
            </a:pPr>
            <a:r>
              <a:rPr lang="ru-RU" sz="1600" dirty="0" smtClean="0">
                <a:solidFill>
                  <a:srgbClr val="002060"/>
                </a:solidFill>
                <a:latin typeface="Arial" panose="020B0604020202020204" pitchFamily="34" charset="0"/>
                <a:cs typeface="Arial" panose="020B0604020202020204" pitchFamily="34" charset="0"/>
              </a:rPr>
              <a:t>невозвращенный </a:t>
            </a:r>
            <a:r>
              <a:rPr lang="ru-RU" sz="1600" dirty="0">
                <a:solidFill>
                  <a:srgbClr val="002060"/>
                </a:solidFill>
                <a:latin typeface="Arial" panose="020B0604020202020204" pitchFamily="34" charset="0"/>
                <a:cs typeface="Arial" panose="020B0604020202020204" pitchFamily="34" charset="0"/>
              </a:rPr>
              <a:t>нерезидентом в сроки </a:t>
            </a:r>
            <a:r>
              <a:rPr lang="ru-RU" sz="1600" dirty="0" smtClean="0">
                <a:solidFill>
                  <a:srgbClr val="002060"/>
                </a:solidFill>
                <a:latin typeface="Arial" panose="020B0604020202020204" pitchFamily="34" charset="0"/>
                <a:cs typeface="Arial" panose="020B0604020202020204" pitchFamily="34" charset="0"/>
              </a:rPr>
              <a:t>займ, </a:t>
            </a:r>
            <a:r>
              <a:rPr lang="ru-RU" sz="1600" dirty="0">
                <a:solidFill>
                  <a:srgbClr val="002060"/>
                </a:solidFill>
                <a:latin typeface="Arial" panose="020B0604020202020204" pitchFamily="34" charset="0"/>
                <a:cs typeface="Arial" panose="020B0604020202020204" pitchFamily="34" charset="0"/>
              </a:rPr>
              <a:t>выданный резидентом или </a:t>
            </a:r>
            <a:r>
              <a:rPr lang="ru-RU" sz="1600" dirty="0" smtClean="0">
                <a:solidFill>
                  <a:srgbClr val="002060"/>
                </a:solidFill>
                <a:latin typeface="Arial" panose="020B0604020202020204" pitchFamily="34" charset="0"/>
                <a:cs typeface="Arial" panose="020B0604020202020204" pitchFamily="34" charset="0"/>
              </a:rPr>
              <a:t>возвращенный </a:t>
            </a:r>
            <a:r>
              <a:rPr lang="ru-RU" sz="1600" dirty="0">
                <a:solidFill>
                  <a:srgbClr val="002060"/>
                </a:solidFill>
                <a:latin typeface="Arial" panose="020B0604020202020204" pitchFamily="34" charset="0"/>
                <a:cs typeface="Arial" panose="020B0604020202020204" pitchFamily="34" charset="0"/>
              </a:rPr>
              <a:t>на счета в иностранном банке (предложение НБ РК</a:t>
            </a:r>
            <a:r>
              <a:rPr lang="ru-RU" sz="1600" dirty="0" smtClean="0">
                <a:solidFill>
                  <a:srgbClr val="002060"/>
                </a:solidFill>
                <a:latin typeface="Arial" panose="020B0604020202020204" pitchFamily="34" charset="0"/>
                <a:cs typeface="Arial" panose="020B0604020202020204" pitchFamily="34" charset="0"/>
              </a:rPr>
              <a:t>).</a:t>
            </a:r>
          </a:p>
          <a:p>
            <a:pPr indent="266700" algn="just"/>
            <a:r>
              <a:rPr lang="ru-RU" sz="1400" b="1" i="1" u="sng" kern="100" dirty="0" err="1">
                <a:solidFill>
                  <a:srgbClr val="002060"/>
                </a:solidFill>
                <a:latin typeface="Arial" pitchFamily="34" charset="0"/>
                <a:cs typeface="Arial" pitchFamily="34" charset="0"/>
              </a:rPr>
              <a:t>Справочно</a:t>
            </a:r>
            <a:r>
              <a:rPr lang="ru-RU" sz="1400" b="1" i="1" u="sng" kern="100" dirty="0">
                <a:solidFill>
                  <a:srgbClr val="002060"/>
                </a:solidFill>
                <a:latin typeface="Arial" pitchFamily="34" charset="0"/>
                <a:cs typeface="Arial" pitchFamily="34" charset="0"/>
              </a:rPr>
              <a:t>: </a:t>
            </a:r>
            <a:r>
              <a:rPr lang="ru-RU" sz="1400" i="1" kern="100" dirty="0">
                <a:solidFill>
                  <a:srgbClr val="002060"/>
                </a:solidFill>
                <a:latin typeface="Arial" pitchFamily="34" charset="0"/>
                <a:cs typeface="Arial" pitchFamily="34" charset="0"/>
              </a:rPr>
              <a:t> в борьбе с выводом капитала и стимулирования возврата денег в страну НБ РК разработал норму по налогообложению невозвращенных займов выданных резидентами РК. Только за период с </a:t>
            </a:r>
            <a:r>
              <a:rPr lang="en-US" sz="1400" i="1" kern="100" dirty="0">
                <a:solidFill>
                  <a:srgbClr val="002060"/>
                </a:solidFill>
                <a:latin typeface="Arial" pitchFamily="34" charset="0"/>
                <a:cs typeface="Arial" pitchFamily="34" charset="0"/>
              </a:rPr>
              <a:t>2022</a:t>
            </a:r>
            <a:r>
              <a:rPr lang="ru-RU" sz="1400" i="1" kern="100" dirty="0">
                <a:solidFill>
                  <a:srgbClr val="002060"/>
                </a:solidFill>
                <a:latin typeface="Arial" pitchFamily="34" charset="0"/>
                <a:cs typeface="Arial" pitchFamily="34" charset="0"/>
              </a:rPr>
              <a:t>г. По 1 квартал 2024г. не возращено нерезидентами займов на сумму 3,6 млрд долларов</a:t>
            </a:r>
          </a:p>
          <a:p>
            <a:pPr marL="285750" indent="-285750" algn="just">
              <a:buFontTx/>
              <a:buChar char="-"/>
            </a:pPr>
            <a:endParaRPr lang="ru-RU" dirty="0">
              <a:solidFill>
                <a:srgbClr val="002060"/>
              </a:solidFill>
              <a:latin typeface="Arial" panose="020B0604020202020204" pitchFamily="34" charset="0"/>
              <a:cs typeface="Arial" panose="020B0604020202020204" pitchFamily="34" charset="0"/>
            </a:endParaRPr>
          </a:p>
        </p:txBody>
      </p:sp>
      <p:sp>
        <p:nvSpPr>
          <p:cNvPr id="3" name="Номер слайда 2"/>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rPr>
              <a:t>4</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78081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6A494-8E61-01B7-FA3F-72FDD54040B3}"/>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E7281F-3CB1-79A3-2422-70E949F5F234}"/>
              </a:ext>
            </a:extLst>
          </p:cNvPr>
          <p:cNvSpPr/>
          <p:nvPr/>
        </p:nvSpPr>
        <p:spPr>
          <a:xfrm>
            <a:off x="0" y="-3877"/>
            <a:ext cx="12192000" cy="932329"/>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r>
              <a:rPr lang="ru-RU" sz="2800" b="1" dirty="0">
                <a:latin typeface="Arial" panose="020B0604020202020204" pitchFamily="34" charset="0"/>
                <a:cs typeface="Arial" panose="020B0604020202020204" pitchFamily="34" charset="0"/>
              </a:rPr>
              <a:t>Международное налогообложение</a:t>
            </a:r>
          </a:p>
        </p:txBody>
      </p:sp>
      <p:sp>
        <p:nvSpPr>
          <p:cNvPr id="8" name="Прямоугольник 7">
            <a:extLst>
              <a:ext uri="{FF2B5EF4-FFF2-40B4-BE49-F238E27FC236}">
                <a16:creationId xmlns:a16="http://schemas.microsoft.com/office/drawing/2014/main" id="{C4E58C36-1810-FBBB-52C0-AAF7078F8E4F}"/>
              </a:ext>
            </a:extLst>
          </p:cNvPr>
          <p:cNvSpPr/>
          <p:nvPr/>
        </p:nvSpPr>
        <p:spPr>
          <a:xfrm>
            <a:off x="244719" y="1048729"/>
            <a:ext cx="11702561" cy="504000"/>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ctr">
              <a:lnSpc>
                <a:spcPct val="114000"/>
              </a:lnSpc>
              <a:spcBef>
                <a:spcPts val="600"/>
              </a:spcBef>
              <a:buClr>
                <a:srgbClr val="000000"/>
              </a:buClr>
              <a:tabLst>
                <a:tab pos="10281920" algn="l"/>
              </a:tabLst>
              <a:defRPr/>
            </a:pPr>
            <a:r>
              <a:rPr lang="ru-RU" sz="2000" b="1" kern="100" dirty="0" smtClean="0">
                <a:solidFill>
                  <a:srgbClr val="002060"/>
                </a:solidFill>
                <a:latin typeface="Arial" pitchFamily="34" charset="0"/>
                <a:cs typeface="Arial" pitchFamily="34" charset="0"/>
              </a:rPr>
              <a:t>Налогообложение нерезидентов согласно международным конвенциям</a:t>
            </a:r>
            <a:endParaRPr lang="ru-RU" sz="2000" b="1" kern="100" dirty="0">
              <a:solidFill>
                <a:srgbClr val="002060"/>
              </a:solidFill>
              <a:latin typeface="Arial" pitchFamily="34" charset="0"/>
              <a:cs typeface="Arial" pitchFamily="34" charset="0"/>
            </a:endParaRPr>
          </a:p>
        </p:txBody>
      </p:sp>
      <p:sp>
        <p:nvSpPr>
          <p:cNvPr id="7" name="Прямоугольник 6"/>
          <p:cNvSpPr/>
          <p:nvPr/>
        </p:nvSpPr>
        <p:spPr>
          <a:xfrm>
            <a:off x="244716" y="1586128"/>
            <a:ext cx="11702561" cy="923330"/>
          </a:xfrm>
          <a:prstGeom prst="rect">
            <a:avLst/>
          </a:prstGeom>
        </p:spPr>
        <p:txBody>
          <a:bodyPr wrap="square">
            <a:spAutoFit/>
          </a:bodyPr>
          <a:lstStyle/>
          <a:p>
            <a:pPr algn="just"/>
            <a:r>
              <a:rPr lang="ru-RU" dirty="0">
                <a:solidFill>
                  <a:srgbClr val="002060"/>
                </a:solidFill>
                <a:latin typeface="Arial" panose="020B0604020202020204" pitchFamily="34" charset="0"/>
                <a:cs typeface="Arial" panose="020B0604020202020204" pitchFamily="34" charset="0"/>
              </a:rPr>
              <a:t>Доход может быть освобожден от налогообложения или применена сниженная ставка налога на пассивные доходы (роялти, </a:t>
            </a:r>
            <a:r>
              <a:rPr lang="ru-RU" dirty="0" smtClean="0">
                <a:solidFill>
                  <a:srgbClr val="002060"/>
                </a:solidFill>
                <a:latin typeface="Arial" panose="020B0604020202020204" pitchFamily="34" charset="0"/>
                <a:cs typeface="Arial" panose="020B0604020202020204" pitchFamily="34" charset="0"/>
              </a:rPr>
              <a:t>дивиденды, в </a:t>
            </a:r>
            <a:r>
              <a:rPr lang="ru-RU" dirty="0" err="1">
                <a:solidFill>
                  <a:srgbClr val="002060"/>
                </a:solidFill>
                <a:latin typeface="Arial" panose="020B0604020202020204" pitchFamily="34" charset="0"/>
                <a:cs typeface="Arial" panose="020B0604020202020204" pitchFamily="34" charset="0"/>
              </a:rPr>
              <a:t>т.ч</a:t>
            </a:r>
            <a:r>
              <a:rPr lang="ru-RU" dirty="0">
                <a:solidFill>
                  <a:srgbClr val="002060"/>
                </a:solidFill>
                <a:latin typeface="Arial" panose="020B0604020202020204" pitchFamily="34" charset="0"/>
                <a:cs typeface="Arial" panose="020B0604020202020204" pitchFamily="34" charset="0"/>
              </a:rPr>
              <a:t>. КПН на чистый </a:t>
            </a:r>
            <a:r>
              <a:rPr lang="ru-RU" dirty="0" smtClean="0">
                <a:solidFill>
                  <a:srgbClr val="002060"/>
                </a:solidFill>
                <a:latin typeface="Arial" panose="020B0604020202020204" pitchFamily="34" charset="0"/>
                <a:cs typeface="Arial" panose="020B0604020202020204" pitchFamily="34" charset="0"/>
              </a:rPr>
              <a:t>доход, вознаграждения) </a:t>
            </a:r>
            <a:r>
              <a:rPr lang="ru-RU" dirty="0">
                <a:solidFill>
                  <a:srgbClr val="002060"/>
                </a:solidFill>
                <a:latin typeface="Arial" panose="020B0604020202020204" pitchFamily="34" charset="0"/>
                <a:cs typeface="Arial" panose="020B0604020202020204" pitchFamily="34" charset="0"/>
              </a:rPr>
              <a:t>на основании международного договора об </a:t>
            </a:r>
            <a:r>
              <a:rPr lang="ru-RU" dirty="0" err="1">
                <a:solidFill>
                  <a:srgbClr val="002060"/>
                </a:solidFill>
                <a:latin typeface="Arial" panose="020B0604020202020204" pitchFamily="34" charset="0"/>
                <a:cs typeface="Arial" panose="020B0604020202020204" pitchFamily="34" charset="0"/>
              </a:rPr>
              <a:t>избежании</a:t>
            </a:r>
            <a:r>
              <a:rPr lang="ru-RU" dirty="0">
                <a:solidFill>
                  <a:srgbClr val="002060"/>
                </a:solidFill>
                <a:latin typeface="Arial" panose="020B0604020202020204" pitchFamily="34" charset="0"/>
                <a:cs typeface="Arial" panose="020B0604020202020204" pitchFamily="34" charset="0"/>
              </a:rPr>
              <a:t> двойного </a:t>
            </a:r>
            <a:r>
              <a:rPr lang="ru-RU" dirty="0" smtClean="0">
                <a:solidFill>
                  <a:srgbClr val="002060"/>
                </a:solidFill>
                <a:latin typeface="Arial" panose="020B0604020202020204" pitchFamily="34" charset="0"/>
                <a:cs typeface="Arial" panose="020B0604020202020204" pitchFamily="34" charset="0"/>
              </a:rPr>
              <a:t>налогообложения. </a:t>
            </a:r>
            <a:endParaRPr lang="ru-RU" dirty="0">
              <a:solidFill>
                <a:srgbClr val="002060"/>
              </a:solidFill>
              <a:latin typeface="Arial" panose="020B0604020202020204" pitchFamily="34" charset="0"/>
              <a:cs typeface="Arial" panose="020B0604020202020204" pitchFamily="34" charset="0"/>
            </a:endParaRPr>
          </a:p>
        </p:txBody>
      </p:sp>
      <p:sp>
        <p:nvSpPr>
          <p:cNvPr id="3" name="Прямоугольник 2"/>
          <p:cNvSpPr/>
          <p:nvPr/>
        </p:nvSpPr>
        <p:spPr>
          <a:xfrm>
            <a:off x="136561" y="3525119"/>
            <a:ext cx="5861117" cy="3139321"/>
          </a:xfrm>
          <a:prstGeom prst="rect">
            <a:avLst/>
          </a:prstGeom>
        </p:spPr>
        <p:txBody>
          <a:bodyPr wrap="square">
            <a:spAutoFit/>
          </a:bodyPr>
          <a:lstStyle/>
          <a:p>
            <a:pPr algn="just"/>
            <a:endParaRPr lang="ru-RU" sz="600" dirty="0" smtClean="0">
              <a:solidFill>
                <a:srgbClr val="00206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ru-RU" dirty="0" smtClean="0">
                <a:solidFill>
                  <a:srgbClr val="002060"/>
                </a:solidFill>
                <a:latin typeface="Arial" panose="020B0604020202020204" pitchFamily="34" charset="0"/>
                <a:cs typeface="Arial" panose="020B0604020202020204" pitchFamily="34" charset="0"/>
              </a:rPr>
              <a:t>представление </a:t>
            </a:r>
            <a:r>
              <a:rPr lang="ru-RU" dirty="0">
                <a:solidFill>
                  <a:srgbClr val="002060"/>
                </a:solidFill>
                <a:latin typeface="Arial" panose="020B0604020202020204" pitchFamily="34" charset="0"/>
                <a:cs typeface="Arial" panose="020B0604020202020204" pitchFamily="34" charset="0"/>
              </a:rPr>
              <a:t>нерезидентом налоговому агенту документа подтверждающего </a:t>
            </a:r>
            <a:r>
              <a:rPr lang="ru-RU" dirty="0" err="1" smtClean="0">
                <a:solidFill>
                  <a:srgbClr val="002060"/>
                </a:solidFill>
                <a:latin typeface="Arial" panose="020B0604020202020204" pitchFamily="34" charset="0"/>
                <a:cs typeface="Arial" panose="020B0604020202020204" pitchFamily="34" charset="0"/>
              </a:rPr>
              <a:t>резидентство</a:t>
            </a:r>
            <a:r>
              <a:rPr lang="ru-RU" dirty="0" smtClean="0">
                <a:solidFill>
                  <a:srgbClr val="002060"/>
                </a:solidFill>
                <a:latin typeface="Arial" panose="020B0604020202020204" pitchFamily="34" charset="0"/>
                <a:cs typeface="Arial" panose="020B0604020202020204" pitchFamily="34" charset="0"/>
              </a:rPr>
              <a:t>;</a:t>
            </a:r>
            <a:endParaRPr lang="LID8192" dirty="0" smtClean="0">
              <a:solidFill>
                <a:srgbClr val="002060"/>
              </a:solidFill>
              <a:latin typeface="Arial" panose="020B0604020202020204" pitchFamily="34" charset="0"/>
              <a:cs typeface="Arial" panose="020B0604020202020204" pitchFamily="34" charset="0"/>
            </a:endParaRPr>
          </a:p>
          <a:p>
            <a:pPr marL="285750" indent="-285750" algn="just">
              <a:buFontTx/>
              <a:buChar char="-"/>
            </a:pPr>
            <a:endParaRPr lang="ru-RU" sz="600" dirty="0">
              <a:solidFill>
                <a:srgbClr val="00206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ru-RU" dirty="0" smtClean="0">
                <a:solidFill>
                  <a:srgbClr val="002060"/>
                </a:solidFill>
                <a:latin typeface="Arial" panose="020B0604020202020204" pitchFamily="34" charset="0"/>
                <a:cs typeface="Arial" panose="020B0604020202020204" pitchFamily="34" charset="0"/>
              </a:rPr>
              <a:t>прохождение теста на основную цель (тест </a:t>
            </a:r>
            <a:r>
              <a:rPr lang="en-US" dirty="0" smtClean="0">
                <a:solidFill>
                  <a:srgbClr val="002060"/>
                </a:solidFill>
                <a:latin typeface="Arial" panose="020B0604020202020204" pitchFamily="34" charset="0"/>
                <a:cs typeface="Arial" panose="020B0604020202020204" pitchFamily="34" charset="0"/>
              </a:rPr>
              <a:t>PPT</a:t>
            </a:r>
            <a:r>
              <a:rPr lang="LID8192" dirty="0" smtClean="0">
                <a:solidFill>
                  <a:srgbClr val="002060"/>
                </a:solidFill>
                <a:latin typeface="Arial" panose="020B0604020202020204" pitchFamily="34" charset="0"/>
                <a:cs typeface="Arial" panose="020B0604020202020204" pitchFamily="34" charset="0"/>
              </a:rPr>
              <a:t>)</a:t>
            </a:r>
            <a:r>
              <a:rPr lang="ru-RU" dirty="0" smtClean="0">
                <a:solidFill>
                  <a:srgbClr val="002060"/>
                </a:solidFill>
                <a:latin typeface="Arial" panose="020B0604020202020204" pitchFamily="34" charset="0"/>
                <a:cs typeface="Arial" panose="020B0604020202020204" pitchFamily="34" charset="0"/>
              </a:rPr>
              <a:t>, в случае присоединения страны нерезидента к многосторонней конвенции по выполнении мер, относящихся к налоговым соглашениям, в целях противодействия размывания налоговый базы и вывода прибыли из под налогообложения (</a:t>
            </a:r>
            <a:r>
              <a:rPr lang="en-US" dirty="0" smtClean="0">
                <a:solidFill>
                  <a:srgbClr val="002060"/>
                </a:solidFill>
                <a:latin typeface="Arial" panose="020B0604020202020204" pitchFamily="34" charset="0"/>
                <a:cs typeface="Arial" panose="020B0604020202020204" pitchFamily="34" charset="0"/>
              </a:rPr>
              <a:t>MLI</a:t>
            </a:r>
            <a:r>
              <a:rPr lang="LID8192" dirty="0" smtClean="0">
                <a:solidFill>
                  <a:srgbClr val="002060"/>
                </a:solidFill>
                <a:latin typeface="Arial" panose="020B0604020202020204" pitchFamily="34" charset="0"/>
                <a:cs typeface="Arial" panose="020B0604020202020204" pitchFamily="34" charset="0"/>
              </a:rPr>
              <a:t>)</a:t>
            </a:r>
            <a:r>
              <a:rPr lang="ru-RU" dirty="0" smtClean="0">
                <a:solidFill>
                  <a:srgbClr val="002060"/>
                </a:solidFill>
                <a:latin typeface="Arial" panose="020B0604020202020204" pitchFamily="34" charset="0"/>
                <a:cs typeface="Arial" panose="020B0604020202020204" pitchFamily="34" charset="0"/>
              </a:rPr>
              <a:t>;</a:t>
            </a:r>
          </a:p>
          <a:p>
            <a:pPr marL="285750" indent="-285750" algn="just">
              <a:buFontTx/>
              <a:buChar char="-"/>
            </a:pPr>
            <a:endParaRPr lang="ru-RU" sz="600" dirty="0">
              <a:solidFill>
                <a:srgbClr val="00206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ru-RU" dirty="0" smtClean="0">
                <a:solidFill>
                  <a:srgbClr val="002060"/>
                </a:solidFill>
                <a:latin typeface="Arial" panose="020B0604020202020204" pitchFamily="34" charset="0"/>
                <a:cs typeface="Arial" panose="020B0604020202020204" pitchFamily="34" charset="0"/>
              </a:rPr>
              <a:t>нерезидент является окончательным </a:t>
            </a:r>
            <a:r>
              <a:rPr lang="LID8192" dirty="0">
                <a:solidFill>
                  <a:srgbClr val="002060"/>
                </a:solidFill>
                <a:latin typeface="Arial" panose="020B0604020202020204" pitchFamily="34" charset="0"/>
                <a:cs typeface="Arial" panose="020B0604020202020204" pitchFamily="34" charset="0"/>
              </a:rPr>
              <a:t>(</a:t>
            </a:r>
            <a:r>
              <a:rPr lang="ru-RU" dirty="0" smtClean="0">
                <a:solidFill>
                  <a:srgbClr val="002060"/>
                </a:solidFill>
                <a:latin typeface="Arial" panose="020B0604020202020204" pitchFamily="34" charset="0"/>
                <a:cs typeface="Arial" panose="020B0604020202020204" pitchFamily="34" charset="0"/>
              </a:rPr>
              <a:t>фактическим</a:t>
            </a:r>
            <a:r>
              <a:rPr lang="LID8192" smtClean="0">
                <a:solidFill>
                  <a:srgbClr val="002060"/>
                </a:solidFill>
                <a:latin typeface="Arial" panose="020B0604020202020204" pitchFamily="34" charset="0"/>
                <a:cs typeface="Arial" panose="020B0604020202020204" pitchFamily="34" charset="0"/>
              </a:rPr>
              <a:t>)</a:t>
            </a:r>
            <a:r>
              <a:rPr lang="ru-RU" smtClean="0">
                <a:solidFill>
                  <a:srgbClr val="002060"/>
                </a:solidFill>
                <a:latin typeface="Arial" panose="020B0604020202020204" pitchFamily="34" charset="0"/>
                <a:cs typeface="Arial" panose="020B0604020202020204" pitchFamily="34" charset="0"/>
              </a:rPr>
              <a:t> </a:t>
            </a:r>
            <a:r>
              <a:rPr lang="ru-RU" dirty="0" smtClean="0">
                <a:solidFill>
                  <a:srgbClr val="002060"/>
                </a:solidFill>
                <a:latin typeface="Arial" panose="020B0604020202020204" pitchFamily="34" charset="0"/>
                <a:cs typeface="Arial" panose="020B0604020202020204" pitchFamily="34" charset="0"/>
              </a:rPr>
              <a:t>получателем пассивного дохода</a:t>
            </a:r>
            <a:endParaRPr lang="ru-RU" dirty="0">
              <a:solidFill>
                <a:srgbClr val="002060"/>
              </a:solidFill>
              <a:latin typeface="Arial" panose="020B0604020202020204" pitchFamily="34" charset="0"/>
              <a:cs typeface="Arial" panose="020B0604020202020204" pitchFamily="34" charset="0"/>
            </a:endParaRPr>
          </a:p>
        </p:txBody>
      </p:sp>
      <p:sp>
        <p:nvSpPr>
          <p:cNvPr id="4" name="Прямоугольник 3"/>
          <p:cNvSpPr/>
          <p:nvPr/>
        </p:nvSpPr>
        <p:spPr>
          <a:xfrm>
            <a:off x="6381135" y="3617451"/>
            <a:ext cx="5566141" cy="1754326"/>
          </a:xfrm>
          <a:prstGeom prst="rect">
            <a:avLst/>
          </a:prstGeom>
        </p:spPr>
        <p:txBody>
          <a:bodyPr wrap="square">
            <a:spAutoFit/>
          </a:bodyPr>
          <a:lstStyle/>
          <a:p>
            <a:pPr marL="285750" indent="-285750">
              <a:buFont typeface="Arial" panose="020B0604020202020204" pitchFamily="34" charset="0"/>
              <a:buChar char="•"/>
            </a:pPr>
            <a:r>
              <a:rPr lang="ru-RU" dirty="0" smtClean="0">
                <a:solidFill>
                  <a:srgbClr val="002060"/>
                </a:solidFill>
                <a:latin typeface="Arial" panose="020B0604020202020204" pitchFamily="34" charset="0"/>
                <a:cs typeface="Arial" panose="020B0604020202020204" pitchFamily="34" charset="0"/>
              </a:rPr>
              <a:t>освобождение </a:t>
            </a:r>
            <a:r>
              <a:rPr lang="ru-RU" dirty="0">
                <a:solidFill>
                  <a:srgbClr val="002060"/>
                </a:solidFill>
                <a:latin typeface="Arial" panose="020B0604020202020204" pitchFamily="34" charset="0"/>
                <a:cs typeface="Arial" panose="020B0604020202020204" pitchFamily="34" charset="0"/>
              </a:rPr>
              <a:t>от налогообложения;</a:t>
            </a:r>
          </a:p>
          <a:p>
            <a:pPr marL="285750" indent="-285750">
              <a:buFont typeface="Arial" panose="020B0604020202020204" pitchFamily="34" charset="0"/>
              <a:buChar char="•"/>
            </a:pPr>
            <a:r>
              <a:rPr lang="ru-RU" dirty="0">
                <a:solidFill>
                  <a:srgbClr val="002060"/>
                </a:solidFill>
                <a:latin typeface="Arial" panose="020B0604020202020204" pitchFamily="34" charset="0"/>
                <a:cs typeface="Arial" panose="020B0604020202020204" pitchFamily="34" charset="0"/>
              </a:rPr>
              <a:t>применение сниженной ставки </a:t>
            </a:r>
            <a:r>
              <a:rPr lang="ru-RU" dirty="0" smtClean="0">
                <a:solidFill>
                  <a:srgbClr val="002060"/>
                </a:solidFill>
                <a:latin typeface="Arial" panose="020B0604020202020204" pitchFamily="34" charset="0"/>
                <a:cs typeface="Arial" panose="020B0604020202020204" pitchFamily="34" charset="0"/>
              </a:rPr>
              <a:t>налога (2%, 5%, 10%, 15%);</a:t>
            </a:r>
            <a:endParaRPr lang="ru-RU"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dirty="0">
                <a:solidFill>
                  <a:srgbClr val="002060"/>
                </a:solidFill>
                <a:latin typeface="Arial" panose="020B0604020202020204" pitchFamily="34" charset="0"/>
                <a:cs typeface="Arial" panose="020B0604020202020204" pitchFamily="34" charset="0"/>
              </a:rPr>
              <a:t>возврат налога;</a:t>
            </a:r>
          </a:p>
          <a:p>
            <a:pPr marL="285750" indent="-285750">
              <a:buFont typeface="Arial" panose="020B0604020202020204" pitchFamily="34" charset="0"/>
              <a:buChar char="•"/>
            </a:pPr>
            <a:r>
              <a:rPr lang="ru-RU" dirty="0">
                <a:solidFill>
                  <a:srgbClr val="002060"/>
                </a:solidFill>
                <a:latin typeface="Arial" panose="020B0604020202020204" pitchFamily="34" charset="0"/>
                <a:cs typeface="Arial" panose="020B0604020202020204" pitchFamily="34" charset="0"/>
              </a:rPr>
              <a:t>зачет налога;</a:t>
            </a:r>
          </a:p>
          <a:p>
            <a:pPr marL="285750" indent="-285750">
              <a:buFont typeface="Arial" panose="020B0604020202020204" pitchFamily="34" charset="0"/>
              <a:buChar char="•"/>
            </a:pPr>
            <a:r>
              <a:rPr lang="ru-RU" dirty="0" err="1">
                <a:solidFill>
                  <a:srgbClr val="002060"/>
                </a:solidFill>
                <a:latin typeface="Arial" panose="020B0604020202020204" pitchFamily="34" charset="0"/>
                <a:cs typeface="Arial" panose="020B0604020202020204" pitchFamily="34" charset="0"/>
              </a:rPr>
              <a:t>взаимосогласительная</a:t>
            </a:r>
            <a:r>
              <a:rPr lang="ru-RU" dirty="0">
                <a:solidFill>
                  <a:srgbClr val="002060"/>
                </a:solidFill>
                <a:latin typeface="Arial" panose="020B0604020202020204" pitchFamily="34" charset="0"/>
                <a:cs typeface="Arial" panose="020B0604020202020204" pitchFamily="34" charset="0"/>
              </a:rPr>
              <a:t> процедура.</a:t>
            </a:r>
          </a:p>
        </p:txBody>
      </p:sp>
      <p:sp>
        <p:nvSpPr>
          <p:cNvPr id="9" name="Прямоугольник 8">
            <a:extLst>
              <a:ext uri="{FF2B5EF4-FFF2-40B4-BE49-F238E27FC236}">
                <a16:creationId xmlns:a16="http://schemas.microsoft.com/office/drawing/2014/main" id="{C4E58C36-1810-FBBB-52C0-AAF7078F8E4F}"/>
              </a:ext>
            </a:extLst>
          </p:cNvPr>
          <p:cNvSpPr/>
          <p:nvPr/>
        </p:nvSpPr>
        <p:spPr>
          <a:xfrm>
            <a:off x="244715" y="2682778"/>
            <a:ext cx="5752963" cy="691075"/>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ctr">
              <a:lnSpc>
                <a:spcPct val="114000"/>
              </a:lnSpc>
              <a:spcBef>
                <a:spcPts val="600"/>
              </a:spcBef>
              <a:buClr>
                <a:srgbClr val="000000"/>
              </a:buClr>
              <a:tabLst>
                <a:tab pos="10281920" algn="l"/>
              </a:tabLst>
              <a:defRPr/>
            </a:pPr>
            <a:r>
              <a:rPr lang="ru-RU" sz="2000" b="1" kern="100" dirty="0" smtClean="0">
                <a:solidFill>
                  <a:srgbClr val="002060"/>
                </a:solidFill>
                <a:latin typeface="Arial" pitchFamily="34" charset="0"/>
                <a:cs typeface="Arial" pitchFamily="34" charset="0"/>
              </a:rPr>
              <a:t>Условия для самостоятельного применения положений конвенции</a:t>
            </a:r>
            <a:endParaRPr lang="ru-RU" sz="2000" b="1" kern="100" dirty="0">
              <a:solidFill>
                <a:srgbClr val="002060"/>
              </a:solidFill>
              <a:latin typeface="Arial" pitchFamily="34" charset="0"/>
              <a:cs typeface="Arial" pitchFamily="34" charset="0"/>
            </a:endParaRPr>
          </a:p>
        </p:txBody>
      </p:sp>
      <p:sp>
        <p:nvSpPr>
          <p:cNvPr id="10" name="Прямоугольник 9">
            <a:extLst>
              <a:ext uri="{FF2B5EF4-FFF2-40B4-BE49-F238E27FC236}">
                <a16:creationId xmlns:a16="http://schemas.microsoft.com/office/drawing/2014/main" id="{C4E58C36-1810-FBBB-52C0-AAF7078F8E4F}"/>
              </a:ext>
            </a:extLst>
          </p:cNvPr>
          <p:cNvSpPr/>
          <p:nvPr/>
        </p:nvSpPr>
        <p:spPr>
          <a:xfrm>
            <a:off x="6381135" y="2691851"/>
            <a:ext cx="5566141" cy="691075"/>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ctr">
              <a:lnSpc>
                <a:spcPct val="114000"/>
              </a:lnSpc>
              <a:spcBef>
                <a:spcPts val="600"/>
              </a:spcBef>
              <a:buClr>
                <a:srgbClr val="000000"/>
              </a:buClr>
              <a:tabLst>
                <a:tab pos="10281920" algn="l"/>
              </a:tabLst>
              <a:defRPr/>
            </a:pPr>
            <a:r>
              <a:rPr lang="ru-RU" sz="2000" b="1" kern="100" dirty="0" smtClean="0">
                <a:solidFill>
                  <a:srgbClr val="002060"/>
                </a:solidFill>
                <a:latin typeface="Arial" pitchFamily="34" charset="0"/>
                <a:cs typeface="Arial" pitchFamily="34" charset="0"/>
              </a:rPr>
              <a:t>Способы применения положений конвенции</a:t>
            </a:r>
            <a:endParaRPr lang="ru-RU" sz="2000" b="1" kern="100" dirty="0">
              <a:solidFill>
                <a:srgbClr val="002060"/>
              </a:solidFill>
              <a:latin typeface="Arial" pitchFamily="34" charset="0"/>
              <a:cs typeface="Arial" pitchFamily="34" charset="0"/>
            </a:endParaRPr>
          </a:p>
        </p:txBody>
      </p:sp>
      <p:sp>
        <p:nvSpPr>
          <p:cNvPr id="5" name="Номер слайда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rPr>
              <a:t>5</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1416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6A494-8E61-01B7-FA3F-72FDD54040B3}"/>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E7281F-3CB1-79A3-2422-70E949F5F234}"/>
              </a:ext>
            </a:extLst>
          </p:cNvPr>
          <p:cNvSpPr/>
          <p:nvPr/>
        </p:nvSpPr>
        <p:spPr>
          <a:xfrm>
            <a:off x="0" y="-3877"/>
            <a:ext cx="12192000" cy="932329"/>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r>
              <a:rPr lang="ru-RU" sz="2800" b="1" dirty="0">
                <a:latin typeface="Arial" panose="020B0604020202020204" pitchFamily="34" charset="0"/>
                <a:cs typeface="Arial" panose="020B0604020202020204" pitchFamily="34" charset="0"/>
              </a:rPr>
              <a:t>Международное налогообложение</a:t>
            </a:r>
          </a:p>
        </p:txBody>
      </p:sp>
      <p:sp>
        <p:nvSpPr>
          <p:cNvPr id="4" name="Номер слайда 3">
            <a:extLst>
              <a:ext uri="{FF2B5EF4-FFF2-40B4-BE49-F238E27FC236}">
                <a16:creationId xmlns:a16="http://schemas.microsoft.com/office/drawing/2014/main" id="{BA3B218D-539A-09F5-1298-D90BAAEA69A3}"/>
              </a:ext>
            </a:extLst>
          </p:cNvPr>
          <p:cNvSpPr>
            <a:spLocks noGrp="1"/>
          </p:cNvSpPr>
          <p:nvPr>
            <p:ph type="sldNum" sz="quarter" idx="11"/>
          </p:nvPr>
        </p:nvSpPr>
        <p:spPr>
          <a:xfrm>
            <a:off x="9356498"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rPr>
              <a:t>6</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7" name="Прямоугольник 6">
            <a:extLst>
              <a:ext uri="{FF2B5EF4-FFF2-40B4-BE49-F238E27FC236}">
                <a16:creationId xmlns:a16="http://schemas.microsoft.com/office/drawing/2014/main" id="{C4E58C36-1810-FBBB-52C0-AAF7078F8E4F}"/>
              </a:ext>
            </a:extLst>
          </p:cNvPr>
          <p:cNvSpPr/>
          <p:nvPr/>
        </p:nvSpPr>
        <p:spPr>
          <a:xfrm>
            <a:off x="227026" y="2968946"/>
            <a:ext cx="11842507" cy="394685"/>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ctr">
              <a:lnSpc>
                <a:spcPct val="114000"/>
              </a:lnSpc>
              <a:spcBef>
                <a:spcPts val="600"/>
              </a:spcBef>
              <a:buClr>
                <a:srgbClr val="000000"/>
              </a:buClr>
              <a:tabLst>
                <a:tab pos="10281920" algn="l"/>
              </a:tabLst>
              <a:defRPr/>
            </a:pPr>
            <a:r>
              <a:rPr lang="ru-RU" sz="2000" b="1" kern="100" dirty="0" smtClean="0">
                <a:solidFill>
                  <a:srgbClr val="002060"/>
                </a:solidFill>
                <a:latin typeface="Arial" pitchFamily="34" charset="0"/>
                <a:cs typeface="Arial" pitchFamily="34" charset="0"/>
              </a:rPr>
              <a:t>Возврат из бюджета КПН удержанного у источника выплаты</a:t>
            </a:r>
            <a:endParaRPr lang="ru-RU" sz="2000" b="1" kern="100" dirty="0">
              <a:solidFill>
                <a:srgbClr val="002060"/>
              </a:solidFill>
              <a:latin typeface="Arial" pitchFamily="34" charset="0"/>
              <a:cs typeface="Arial" pitchFamily="34" charset="0"/>
            </a:endParaRPr>
          </a:p>
        </p:txBody>
      </p:sp>
      <p:sp>
        <p:nvSpPr>
          <p:cNvPr id="3" name="Прямоугольник 2"/>
          <p:cNvSpPr/>
          <p:nvPr/>
        </p:nvSpPr>
        <p:spPr>
          <a:xfrm>
            <a:off x="192222" y="3465819"/>
            <a:ext cx="11872671" cy="1200329"/>
          </a:xfrm>
          <a:prstGeom prst="rect">
            <a:avLst/>
          </a:prstGeom>
        </p:spPr>
        <p:txBody>
          <a:bodyPr wrap="square">
            <a:spAutoFit/>
          </a:bodyPr>
          <a:lstStyle/>
          <a:p>
            <a:r>
              <a:rPr lang="ru-RU" dirty="0">
                <a:solidFill>
                  <a:srgbClr val="002060"/>
                </a:solidFill>
                <a:latin typeface="Arial" panose="020B0604020202020204" pitchFamily="34" charset="0"/>
                <a:cs typeface="Arial" panose="020B0604020202020204" pitchFamily="34" charset="0"/>
              </a:rPr>
              <a:t>В случае если доход нерезидента обложен в РК и уплачен в бюджет РК и нерезидент считает, что это противоречит нормам международного договора, то он вправе подать заявление на возврат налога, который рассматривается в течении 20 рабочих дней и решение о возврате или отказе выносится после проведения налоговой проверки налогового агента (в течении 30 рабочих дней).</a:t>
            </a:r>
          </a:p>
        </p:txBody>
      </p:sp>
      <p:sp>
        <p:nvSpPr>
          <p:cNvPr id="9" name="Прямоугольник 8">
            <a:extLst>
              <a:ext uri="{FF2B5EF4-FFF2-40B4-BE49-F238E27FC236}">
                <a16:creationId xmlns:a16="http://schemas.microsoft.com/office/drawing/2014/main" id="{C4E58C36-1810-FBBB-52C0-AAF7078F8E4F}"/>
              </a:ext>
            </a:extLst>
          </p:cNvPr>
          <p:cNvSpPr/>
          <p:nvPr/>
        </p:nvSpPr>
        <p:spPr>
          <a:xfrm>
            <a:off x="196862" y="1121174"/>
            <a:ext cx="11868031" cy="394685"/>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ctr">
              <a:lnSpc>
                <a:spcPct val="114000"/>
              </a:lnSpc>
              <a:spcBef>
                <a:spcPts val="600"/>
              </a:spcBef>
              <a:buClr>
                <a:srgbClr val="000000"/>
              </a:buClr>
              <a:tabLst>
                <a:tab pos="10281920" algn="l"/>
              </a:tabLst>
              <a:defRPr/>
            </a:pPr>
            <a:r>
              <a:rPr lang="ru-RU" sz="2000" b="1" kern="100" dirty="0" smtClean="0">
                <a:solidFill>
                  <a:srgbClr val="002060"/>
                </a:solidFill>
                <a:latin typeface="Arial" pitchFamily="34" charset="0"/>
                <a:cs typeface="Arial" pitchFamily="34" charset="0"/>
              </a:rPr>
              <a:t>Зачет удержанного налога в стране нерезидента</a:t>
            </a:r>
            <a:endParaRPr lang="ru-RU" sz="2000" b="1" kern="100" dirty="0">
              <a:solidFill>
                <a:srgbClr val="002060"/>
              </a:solidFill>
              <a:latin typeface="Arial" pitchFamily="34" charset="0"/>
              <a:cs typeface="Arial" pitchFamily="34" charset="0"/>
            </a:endParaRPr>
          </a:p>
        </p:txBody>
      </p:sp>
      <p:sp>
        <p:nvSpPr>
          <p:cNvPr id="10" name="Прямоугольник 9"/>
          <p:cNvSpPr/>
          <p:nvPr/>
        </p:nvSpPr>
        <p:spPr>
          <a:xfrm>
            <a:off x="196862" y="1553721"/>
            <a:ext cx="11872671" cy="1200329"/>
          </a:xfrm>
          <a:prstGeom prst="rect">
            <a:avLst/>
          </a:prstGeom>
        </p:spPr>
        <p:txBody>
          <a:bodyPr wrap="square">
            <a:spAutoFit/>
          </a:bodyPr>
          <a:lstStyle/>
          <a:p>
            <a:r>
              <a:rPr lang="ru-RU" dirty="0" smtClean="0">
                <a:solidFill>
                  <a:srgbClr val="002060"/>
                </a:solidFill>
                <a:latin typeface="Arial" panose="020B0604020202020204" pitchFamily="34" charset="0"/>
                <a:cs typeface="Arial" panose="020B0604020202020204" pitchFamily="34" charset="0"/>
              </a:rPr>
              <a:t>Нерезидент вправе в своей стране отнести в зачет сумму налога, удержанного в РК, на основании справки налогового органа РК.</a:t>
            </a:r>
          </a:p>
          <a:p>
            <a:r>
              <a:rPr lang="ru-RU" dirty="0" smtClean="0">
                <a:solidFill>
                  <a:srgbClr val="002060"/>
                </a:solidFill>
                <a:latin typeface="Arial" panose="020B0604020202020204" pitchFamily="34" charset="0"/>
                <a:cs typeface="Arial" panose="020B0604020202020204" pitchFamily="34" charset="0"/>
              </a:rPr>
              <a:t>Нерезидент обращается в налоговый орган по месту регистрации налогового агента с заявлением о предоставлении справки об удержанных налогах, которая выдается в течение 10 календарных дней.</a:t>
            </a:r>
            <a:endParaRPr lang="ru-RU" dirty="0">
              <a:solidFill>
                <a:srgbClr val="002060"/>
              </a:solidFill>
              <a:latin typeface="Arial" panose="020B0604020202020204" pitchFamily="34" charset="0"/>
              <a:cs typeface="Arial" panose="020B0604020202020204" pitchFamily="34" charset="0"/>
            </a:endParaRPr>
          </a:p>
        </p:txBody>
      </p:sp>
      <p:sp>
        <p:nvSpPr>
          <p:cNvPr id="11" name="Прямоугольник 10">
            <a:extLst>
              <a:ext uri="{FF2B5EF4-FFF2-40B4-BE49-F238E27FC236}">
                <a16:creationId xmlns:a16="http://schemas.microsoft.com/office/drawing/2014/main" id="{C4E58C36-1810-FBBB-52C0-AAF7078F8E4F}"/>
              </a:ext>
            </a:extLst>
          </p:cNvPr>
          <p:cNvSpPr/>
          <p:nvPr/>
        </p:nvSpPr>
        <p:spPr>
          <a:xfrm>
            <a:off x="227026" y="4881044"/>
            <a:ext cx="11842507" cy="394685"/>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ctr">
              <a:lnSpc>
                <a:spcPct val="114000"/>
              </a:lnSpc>
              <a:spcBef>
                <a:spcPts val="600"/>
              </a:spcBef>
              <a:buClr>
                <a:srgbClr val="000000"/>
              </a:buClr>
              <a:tabLst>
                <a:tab pos="10281920" algn="l"/>
              </a:tabLst>
              <a:defRPr/>
            </a:pPr>
            <a:r>
              <a:rPr lang="ru-RU" sz="2000" b="1" kern="100" dirty="0" err="1" smtClean="0">
                <a:solidFill>
                  <a:srgbClr val="002060"/>
                </a:solidFill>
                <a:latin typeface="Arial" pitchFamily="34" charset="0"/>
                <a:cs typeface="Arial" pitchFamily="34" charset="0"/>
              </a:rPr>
              <a:t>Взаимосогласительная</a:t>
            </a:r>
            <a:r>
              <a:rPr lang="ru-RU" sz="2000" b="1" kern="100" dirty="0" smtClean="0">
                <a:solidFill>
                  <a:srgbClr val="002060"/>
                </a:solidFill>
                <a:latin typeface="Arial" pitchFamily="34" charset="0"/>
                <a:cs typeface="Arial" pitchFamily="34" charset="0"/>
              </a:rPr>
              <a:t> процедура в рамках налоговой конвенции</a:t>
            </a:r>
            <a:endParaRPr lang="ru-RU" sz="2000" b="1" kern="100" dirty="0">
              <a:solidFill>
                <a:srgbClr val="002060"/>
              </a:solidFill>
              <a:latin typeface="Arial" pitchFamily="34" charset="0"/>
              <a:cs typeface="Arial" pitchFamily="34" charset="0"/>
            </a:endParaRPr>
          </a:p>
        </p:txBody>
      </p:sp>
      <p:sp>
        <p:nvSpPr>
          <p:cNvPr id="12" name="Прямоугольник 11"/>
          <p:cNvSpPr/>
          <p:nvPr/>
        </p:nvSpPr>
        <p:spPr>
          <a:xfrm>
            <a:off x="261831" y="5338583"/>
            <a:ext cx="11872671" cy="1200329"/>
          </a:xfrm>
          <a:prstGeom prst="rect">
            <a:avLst/>
          </a:prstGeom>
        </p:spPr>
        <p:txBody>
          <a:bodyPr wrap="square">
            <a:spAutoFit/>
          </a:bodyPr>
          <a:lstStyle/>
          <a:p>
            <a:r>
              <a:rPr lang="ru-RU" dirty="0" smtClean="0">
                <a:solidFill>
                  <a:srgbClr val="002060"/>
                </a:solidFill>
                <a:latin typeface="Arial" panose="020B0604020202020204" pitchFamily="34" charset="0"/>
                <a:cs typeface="Arial" panose="020B0604020202020204" pitchFamily="34" charset="0"/>
              </a:rPr>
              <a:t>В случае несогласия с налогообложением на территории РК нерезидент вправе представить заявление в компетентный орган своей страны для проведения процедуры взаимного согласования.</a:t>
            </a:r>
          </a:p>
          <a:p>
            <a:r>
              <a:rPr lang="ru-RU" dirty="0" smtClean="0">
                <a:solidFill>
                  <a:srgbClr val="002060"/>
                </a:solidFill>
                <a:latin typeface="Arial" panose="020B0604020202020204" pitchFamily="34" charset="0"/>
                <a:cs typeface="Arial" panose="020B0604020202020204" pitchFamily="34" charset="0"/>
              </a:rPr>
              <a:t>В рамках данной процедуры проводятся двухсторонние переговоры между налоговыми органами и решается вопрос правильности удержания налога.</a:t>
            </a:r>
            <a:endParaRPr lang="ru-RU"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9527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6A494-8E61-01B7-FA3F-72FDD54040B3}"/>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E7281F-3CB1-79A3-2422-70E949F5F234}"/>
              </a:ext>
            </a:extLst>
          </p:cNvPr>
          <p:cNvSpPr/>
          <p:nvPr/>
        </p:nvSpPr>
        <p:spPr>
          <a:xfrm>
            <a:off x="0" y="-3877"/>
            <a:ext cx="12192000" cy="932329"/>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r>
              <a:rPr lang="ru-RU" sz="2800" b="1" dirty="0" smtClean="0">
                <a:latin typeface="Arial" panose="020B0604020202020204" pitchFamily="34" charset="0"/>
                <a:cs typeface="Arial" panose="020B0604020202020204" pitchFamily="34" charset="0"/>
              </a:rPr>
              <a:t>Проблемные вопросы, решенные в рамках ННК</a:t>
            </a:r>
            <a:endParaRPr lang="ru-RU" sz="2800" b="1" dirty="0">
              <a:latin typeface="Arial" panose="020B0604020202020204" pitchFamily="34" charset="0"/>
              <a:cs typeface="Arial" panose="020B0604020202020204" pitchFamily="34" charset="0"/>
            </a:endParaRPr>
          </a:p>
        </p:txBody>
      </p:sp>
      <p:sp>
        <p:nvSpPr>
          <p:cNvPr id="4" name="Номер слайда 3">
            <a:extLst>
              <a:ext uri="{FF2B5EF4-FFF2-40B4-BE49-F238E27FC236}">
                <a16:creationId xmlns:a16="http://schemas.microsoft.com/office/drawing/2014/main" id="{BA3B218D-539A-09F5-1298-D90BAAEA69A3}"/>
              </a:ext>
            </a:extLst>
          </p:cNvPr>
          <p:cNvSpPr>
            <a:spLocks noGrp="1"/>
          </p:cNvSpPr>
          <p:nvPr>
            <p:ph type="sldNum" sz="quarter" idx="11"/>
          </p:nvPr>
        </p:nvSpPr>
        <p:spPr>
          <a:xfrm>
            <a:off x="9293469" y="638242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rPr>
              <a:t>7</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Прямоугольник 4">
            <a:extLst>
              <a:ext uri="{FF2B5EF4-FFF2-40B4-BE49-F238E27FC236}">
                <a16:creationId xmlns:a16="http://schemas.microsoft.com/office/drawing/2014/main" id="{1BA5ADA1-87FA-937C-C09E-4E0E6B020460}"/>
              </a:ext>
            </a:extLst>
          </p:cNvPr>
          <p:cNvSpPr/>
          <p:nvPr/>
        </p:nvSpPr>
        <p:spPr>
          <a:xfrm>
            <a:off x="219808" y="1078581"/>
            <a:ext cx="11816861" cy="497412"/>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ctr">
              <a:lnSpc>
                <a:spcPct val="114000"/>
              </a:lnSpc>
              <a:spcBef>
                <a:spcPts val="600"/>
              </a:spcBef>
              <a:buClr>
                <a:srgbClr val="000000"/>
              </a:buClr>
              <a:tabLst>
                <a:tab pos="10281920" algn="l"/>
              </a:tabLst>
              <a:defRPr/>
            </a:pPr>
            <a:r>
              <a:rPr lang="ru-RU" sz="2000" b="1" kern="100" dirty="0" smtClean="0">
                <a:solidFill>
                  <a:srgbClr val="002060"/>
                </a:solidFill>
                <a:latin typeface="Arial" pitchFamily="34" charset="0"/>
                <a:cs typeface="Arial" pitchFamily="34" charset="0"/>
              </a:rPr>
              <a:t>Термин «Роялти</a:t>
            </a:r>
            <a:r>
              <a:rPr lang="ru-RU" sz="2000" b="1" kern="100" dirty="0">
                <a:solidFill>
                  <a:srgbClr val="002060"/>
                </a:solidFill>
                <a:latin typeface="Arial" pitchFamily="34" charset="0"/>
                <a:cs typeface="Arial" pitchFamily="34" charset="0"/>
              </a:rPr>
              <a:t>» в части программного обеспечения</a:t>
            </a:r>
            <a:endParaRPr lang="ru-RU" sz="2000" b="1" dirty="0">
              <a:solidFill>
                <a:srgbClr val="002060"/>
              </a:solidFill>
              <a:latin typeface="Arial" pitchFamily="34" charset="0"/>
              <a:cs typeface="Arial" pitchFamily="34" charset="0"/>
            </a:endParaRPr>
          </a:p>
        </p:txBody>
      </p:sp>
      <p:sp>
        <p:nvSpPr>
          <p:cNvPr id="6" name="TextBox 5">
            <a:extLst>
              <a:ext uri="{FF2B5EF4-FFF2-40B4-BE49-F238E27FC236}">
                <a16:creationId xmlns:a16="http://schemas.microsoft.com/office/drawing/2014/main" id="{F176B006-6A0E-DA49-58FA-6740C0AC4B53}"/>
              </a:ext>
            </a:extLst>
          </p:cNvPr>
          <p:cNvSpPr txBox="1"/>
          <p:nvPr/>
        </p:nvSpPr>
        <p:spPr>
          <a:xfrm>
            <a:off x="6038849" y="2206297"/>
            <a:ext cx="5883514" cy="4283224"/>
          </a:xfrm>
          <a:prstGeom prst="rect">
            <a:avLst/>
          </a:prstGeom>
          <a:noFill/>
        </p:spPr>
        <p:txBody>
          <a:bodyPr wrap="square" rtlCol="0">
            <a:spAutoFit/>
          </a:bodyPr>
          <a:lstStyle/>
          <a:p>
            <a:pPr marL="180975" lvl="4" algn="just">
              <a:spcAft>
                <a:spcPts val="200"/>
              </a:spcAft>
              <a:buClr>
                <a:srgbClr val="002060"/>
              </a:buClr>
              <a:tabLst>
                <a:tab pos="361950" algn="l"/>
                <a:tab pos="10280650" algn="l"/>
              </a:tabLst>
              <a:defRPr/>
            </a:pPr>
            <a:r>
              <a:rPr lang="ru-RU" sz="1600" kern="100" dirty="0" smtClean="0">
                <a:solidFill>
                  <a:srgbClr val="002060"/>
                </a:solidFill>
                <a:latin typeface="Arial" pitchFamily="34" charset="0"/>
                <a:cs typeface="Arial" pitchFamily="34" charset="0"/>
              </a:rPr>
              <a:t>Согласно предложения НБ РК термин роялти доработан в части признания роялти вспомогательных услуг при использовании программного обеспечения. </a:t>
            </a:r>
          </a:p>
          <a:p>
            <a:pPr marL="180975" lvl="4" algn="just">
              <a:spcAft>
                <a:spcPts val="200"/>
              </a:spcAft>
              <a:buClr>
                <a:srgbClr val="002060"/>
              </a:buClr>
              <a:tabLst>
                <a:tab pos="361950" algn="l"/>
                <a:tab pos="10280650" algn="l"/>
              </a:tabLst>
              <a:defRPr/>
            </a:pPr>
            <a:r>
              <a:rPr lang="ru-RU" sz="1600" kern="100" dirty="0" smtClean="0">
                <a:solidFill>
                  <a:srgbClr val="002060"/>
                </a:solidFill>
                <a:latin typeface="Arial" pitchFamily="34" charset="0"/>
                <a:cs typeface="Arial" pitchFamily="34" charset="0"/>
              </a:rPr>
              <a:t>При этом, роялти не будут признаваться выплаты за вспомогательные услуги по исправлению ошибок в ПО без обновления до новой версии.</a:t>
            </a:r>
          </a:p>
          <a:p>
            <a:pPr marL="180975" lvl="4" algn="just">
              <a:spcAft>
                <a:spcPts val="200"/>
              </a:spcAft>
              <a:buClr>
                <a:srgbClr val="002060"/>
              </a:buClr>
              <a:tabLst>
                <a:tab pos="361950" algn="l"/>
                <a:tab pos="10280650" algn="l"/>
              </a:tabLst>
              <a:defRPr/>
            </a:pPr>
            <a:endParaRPr lang="ru-RU" sz="600" kern="100" dirty="0" smtClean="0">
              <a:solidFill>
                <a:srgbClr val="002060"/>
              </a:solidFill>
              <a:latin typeface="Arial" pitchFamily="34" charset="0"/>
              <a:cs typeface="Arial" pitchFamily="34" charset="0"/>
            </a:endParaRPr>
          </a:p>
          <a:p>
            <a:pPr marL="180975" lvl="4" algn="just">
              <a:spcAft>
                <a:spcPts val="200"/>
              </a:spcAft>
              <a:buClr>
                <a:srgbClr val="002060"/>
              </a:buClr>
              <a:tabLst>
                <a:tab pos="361950" algn="l"/>
                <a:tab pos="10280650" algn="l"/>
              </a:tabLst>
              <a:defRPr/>
            </a:pPr>
            <a:r>
              <a:rPr lang="ru-RU" sz="1600" kern="100" dirty="0" smtClean="0">
                <a:solidFill>
                  <a:srgbClr val="002060"/>
                </a:solidFill>
                <a:latin typeface="Arial" pitchFamily="34" charset="0"/>
                <a:cs typeface="Arial" pitchFamily="34" charset="0"/>
              </a:rPr>
              <a:t>В случае, если выплаты за роялти будут произведены без деления от выплат за вспомогательные услуги, то налогообложению подлежит вся сумма выплаты.</a:t>
            </a:r>
          </a:p>
          <a:p>
            <a:pPr marL="180975" lvl="4" algn="just">
              <a:spcAft>
                <a:spcPts val="200"/>
              </a:spcAft>
              <a:buClr>
                <a:srgbClr val="002060"/>
              </a:buClr>
              <a:tabLst>
                <a:tab pos="361950" algn="l"/>
                <a:tab pos="10280650" algn="l"/>
              </a:tabLst>
              <a:defRPr/>
            </a:pPr>
            <a:endParaRPr lang="ru-RU" sz="1600" kern="100" dirty="0" smtClean="0">
              <a:solidFill>
                <a:srgbClr val="002060"/>
              </a:solidFill>
              <a:latin typeface="Arial" pitchFamily="34" charset="0"/>
              <a:cs typeface="Arial" pitchFamily="34" charset="0"/>
            </a:endParaRPr>
          </a:p>
          <a:p>
            <a:pPr marL="180975" lvl="4" algn="just">
              <a:spcAft>
                <a:spcPts val="200"/>
              </a:spcAft>
              <a:buClr>
                <a:srgbClr val="002060"/>
              </a:buClr>
              <a:tabLst>
                <a:tab pos="361950" algn="l"/>
                <a:tab pos="10280650" algn="l"/>
              </a:tabLst>
              <a:defRPr/>
            </a:pPr>
            <a:r>
              <a:rPr lang="ru-RU" sz="1400" i="1" kern="100" dirty="0" err="1" smtClean="0">
                <a:solidFill>
                  <a:srgbClr val="002060"/>
                </a:solidFill>
                <a:latin typeface="Arial" pitchFamily="34" charset="0"/>
                <a:cs typeface="Arial" pitchFamily="34" charset="0"/>
              </a:rPr>
              <a:t>Справочно</a:t>
            </a:r>
            <a:r>
              <a:rPr lang="ru-RU" sz="1400" i="1" kern="100" dirty="0">
                <a:solidFill>
                  <a:srgbClr val="002060"/>
                </a:solidFill>
                <a:latin typeface="Arial" pitchFamily="34" charset="0"/>
                <a:cs typeface="Arial" pitchFamily="34" charset="0"/>
              </a:rPr>
              <a:t>: </a:t>
            </a:r>
            <a:r>
              <a:rPr lang="ru-RU" sz="1400" i="1" kern="100" dirty="0" smtClean="0">
                <a:solidFill>
                  <a:srgbClr val="002060"/>
                </a:solidFill>
                <a:latin typeface="Arial" pitchFamily="34" charset="0"/>
                <a:cs typeface="Arial" pitchFamily="34" charset="0"/>
              </a:rPr>
              <a:t>Согласно п. 11.6 Комментариев ОЭСР к модельной конвенции: если</a:t>
            </a:r>
            <a:r>
              <a:rPr lang="ru-RU" sz="1400" i="1" kern="100" dirty="0">
                <a:solidFill>
                  <a:srgbClr val="002060"/>
                </a:solidFill>
                <a:latin typeface="Arial" pitchFamily="34" charset="0"/>
                <a:cs typeface="Arial" pitchFamily="34" charset="0"/>
              </a:rPr>
              <a:t>, однако, одна из частей того, что предоставляется по договору, представляет собой основную цель договора, а другие части носят лишь вспомогательный и несущественный характер, то режим, применимый к основной части, должен, как правило, применяться ко всей сумме возмещения</a:t>
            </a:r>
            <a:r>
              <a:rPr lang="ru-RU" sz="1400" i="1" kern="100" dirty="0" smtClean="0">
                <a:solidFill>
                  <a:srgbClr val="002060"/>
                </a:solidFill>
                <a:latin typeface="Arial" pitchFamily="34" charset="0"/>
                <a:cs typeface="Arial" pitchFamily="34" charset="0"/>
              </a:rPr>
              <a:t>.</a:t>
            </a:r>
            <a:endParaRPr lang="ru-RU" sz="1600" kern="100" dirty="0">
              <a:solidFill>
                <a:srgbClr val="002060"/>
              </a:solidFill>
              <a:latin typeface="Arial" pitchFamily="34" charset="0"/>
              <a:cs typeface="Arial" pitchFamily="34" charset="0"/>
            </a:endParaRPr>
          </a:p>
        </p:txBody>
      </p:sp>
      <p:sp>
        <p:nvSpPr>
          <p:cNvPr id="9" name="Прямоугольник 8"/>
          <p:cNvSpPr/>
          <p:nvPr/>
        </p:nvSpPr>
        <p:spPr>
          <a:xfrm>
            <a:off x="-1" y="1575993"/>
            <a:ext cx="5991225" cy="413896"/>
          </a:xfrm>
          <a:prstGeom prst="rect">
            <a:avLst/>
          </a:prstGeom>
        </p:spPr>
        <p:txBody>
          <a:bodyPr wrap="square">
            <a:spAutoFit/>
          </a:bodyPr>
          <a:lstStyle/>
          <a:p>
            <a:pPr marL="0" lvl="4" algn="ctr">
              <a:lnSpc>
                <a:spcPct val="114000"/>
              </a:lnSpc>
              <a:buClr>
                <a:srgbClr val="000000"/>
              </a:buClr>
              <a:tabLst>
                <a:tab pos="10281920" algn="l"/>
              </a:tabLst>
              <a:defRPr/>
            </a:pPr>
            <a:r>
              <a:rPr lang="ru-RU" sz="2000" b="1" kern="100" dirty="0" smtClean="0">
                <a:solidFill>
                  <a:srgbClr val="002060"/>
                </a:solidFill>
                <a:latin typeface="Arial" pitchFamily="34" charset="0"/>
                <a:cs typeface="Arial" pitchFamily="34" charset="0"/>
              </a:rPr>
              <a:t>Действующая редакция</a:t>
            </a:r>
          </a:p>
        </p:txBody>
      </p:sp>
      <p:cxnSp>
        <p:nvCxnSpPr>
          <p:cNvPr id="11" name="Прямая соединительная линия 10"/>
          <p:cNvCxnSpPr/>
          <p:nvPr/>
        </p:nvCxnSpPr>
        <p:spPr>
          <a:xfrm>
            <a:off x="6038849" y="1676400"/>
            <a:ext cx="10353" cy="507115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6049202" y="1575993"/>
            <a:ext cx="6096000" cy="413896"/>
          </a:xfrm>
          <a:prstGeom prst="rect">
            <a:avLst/>
          </a:prstGeom>
        </p:spPr>
        <p:txBody>
          <a:bodyPr>
            <a:spAutoFit/>
          </a:bodyPr>
          <a:lstStyle/>
          <a:p>
            <a:pPr marL="0" lvl="4" algn="ctr">
              <a:lnSpc>
                <a:spcPct val="114000"/>
              </a:lnSpc>
              <a:buClr>
                <a:srgbClr val="000000"/>
              </a:buClr>
              <a:tabLst>
                <a:tab pos="10281920" algn="l"/>
              </a:tabLst>
              <a:defRPr/>
            </a:pPr>
            <a:r>
              <a:rPr lang="ru-RU" sz="2000" b="1" kern="100" dirty="0" smtClean="0">
                <a:solidFill>
                  <a:srgbClr val="002060"/>
                </a:solidFill>
                <a:latin typeface="Arial" pitchFamily="34" charset="0"/>
                <a:cs typeface="Arial" pitchFamily="34" charset="0"/>
              </a:rPr>
              <a:t>Редакция Проекта ННК</a:t>
            </a:r>
            <a:endParaRPr lang="ru-RU" sz="2000" b="1" kern="100" dirty="0">
              <a:solidFill>
                <a:srgbClr val="002060"/>
              </a:solidFill>
              <a:latin typeface="Arial" pitchFamily="34" charset="0"/>
              <a:cs typeface="Arial" pitchFamily="34" charset="0"/>
            </a:endParaRPr>
          </a:p>
        </p:txBody>
      </p:sp>
      <p:sp>
        <p:nvSpPr>
          <p:cNvPr id="12" name="TextBox 11">
            <a:extLst>
              <a:ext uri="{FF2B5EF4-FFF2-40B4-BE49-F238E27FC236}">
                <a16:creationId xmlns:a16="http://schemas.microsoft.com/office/drawing/2014/main" id="{F176B006-6A0E-DA49-58FA-6740C0AC4B53}"/>
              </a:ext>
            </a:extLst>
          </p:cNvPr>
          <p:cNvSpPr txBox="1"/>
          <p:nvPr/>
        </p:nvSpPr>
        <p:spPr>
          <a:xfrm>
            <a:off x="0" y="2206296"/>
            <a:ext cx="5883514" cy="2333972"/>
          </a:xfrm>
          <a:prstGeom prst="rect">
            <a:avLst/>
          </a:prstGeom>
          <a:noFill/>
        </p:spPr>
        <p:txBody>
          <a:bodyPr wrap="square" rtlCol="0">
            <a:spAutoFit/>
          </a:bodyPr>
          <a:lstStyle/>
          <a:p>
            <a:pPr marL="180975" lvl="4" algn="just">
              <a:spcAft>
                <a:spcPts val="200"/>
              </a:spcAft>
              <a:buClr>
                <a:srgbClr val="002060"/>
              </a:buClr>
              <a:tabLst>
                <a:tab pos="361950" algn="l"/>
                <a:tab pos="10280650" algn="l"/>
              </a:tabLst>
              <a:defRPr/>
            </a:pPr>
            <a:r>
              <a:rPr lang="ru-RU" sz="1600" kern="100" dirty="0">
                <a:solidFill>
                  <a:srgbClr val="002060"/>
                </a:solidFill>
                <a:latin typeface="Arial" pitchFamily="34" charset="0"/>
                <a:cs typeface="Arial" pitchFamily="34" charset="0"/>
              </a:rPr>
              <a:t> роялти – платеж </a:t>
            </a:r>
            <a:r>
              <a:rPr lang="ru-RU" sz="1600" kern="100" dirty="0" smtClean="0">
                <a:solidFill>
                  <a:srgbClr val="002060"/>
                </a:solidFill>
                <a:latin typeface="Arial" pitchFamily="34" charset="0"/>
                <a:cs typeface="Arial" pitchFamily="34" charset="0"/>
              </a:rPr>
              <a:t>за использование </a:t>
            </a:r>
            <a:r>
              <a:rPr lang="ru-RU" sz="1600" kern="100" dirty="0">
                <a:solidFill>
                  <a:srgbClr val="002060"/>
                </a:solidFill>
                <a:latin typeface="Arial" pitchFamily="34" charset="0"/>
                <a:cs typeface="Arial" pitchFamily="34" charset="0"/>
              </a:rPr>
              <a:t>или право на использование авторских прав, программного обеспечения, чертежей или моделей, за исключением полной или частичной реализации имущественных (исключительных) прав на объект интеллектуальной собственности; использование или право на использование патентов, товарных знаков или других подобных видов </a:t>
            </a:r>
            <a:r>
              <a:rPr lang="ru-RU" sz="1600" kern="100" dirty="0" smtClean="0">
                <a:solidFill>
                  <a:srgbClr val="002060"/>
                </a:solidFill>
                <a:latin typeface="Arial" pitchFamily="34" charset="0"/>
                <a:cs typeface="Arial" pitchFamily="34" charset="0"/>
              </a:rPr>
              <a:t>прав.</a:t>
            </a:r>
          </a:p>
          <a:p>
            <a:pPr marL="180975" lvl="4" algn="just">
              <a:spcAft>
                <a:spcPts val="200"/>
              </a:spcAft>
              <a:buClr>
                <a:srgbClr val="002060"/>
              </a:buClr>
              <a:tabLst>
                <a:tab pos="361950" algn="l"/>
                <a:tab pos="10280650" algn="l"/>
              </a:tabLst>
              <a:defRPr/>
            </a:pPr>
            <a:endParaRPr lang="ru-RU" sz="1600" kern="100"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58572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6A494-8E61-01B7-FA3F-72FDD54040B3}"/>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E7281F-3CB1-79A3-2422-70E949F5F234}"/>
              </a:ext>
            </a:extLst>
          </p:cNvPr>
          <p:cNvSpPr/>
          <p:nvPr/>
        </p:nvSpPr>
        <p:spPr>
          <a:xfrm>
            <a:off x="0" y="-3877"/>
            <a:ext cx="12192000" cy="932329"/>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r>
              <a:rPr lang="ru-RU" sz="2800" b="1" dirty="0" smtClean="0">
                <a:latin typeface="Arial" panose="020B0604020202020204" pitchFamily="34" charset="0"/>
                <a:cs typeface="Arial" panose="020B0604020202020204" pitchFamily="34" charset="0"/>
              </a:rPr>
              <a:t>Проблемные вопросы, решенные в рамках ННК</a:t>
            </a:r>
            <a:endParaRPr lang="ru-RU" sz="2800" b="1" dirty="0">
              <a:latin typeface="Arial" panose="020B0604020202020204" pitchFamily="34" charset="0"/>
              <a:cs typeface="Arial" panose="020B0604020202020204" pitchFamily="34" charset="0"/>
            </a:endParaRPr>
          </a:p>
        </p:txBody>
      </p:sp>
      <p:sp>
        <p:nvSpPr>
          <p:cNvPr id="4" name="Номер слайда 3">
            <a:extLst>
              <a:ext uri="{FF2B5EF4-FFF2-40B4-BE49-F238E27FC236}">
                <a16:creationId xmlns:a16="http://schemas.microsoft.com/office/drawing/2014/main" id="{BA3B218D-539A-09F5-1298-D90BAAEA69A3}"/>
              </a:ext>
            </a:extLst>
          </p:cNvPr>
          <p:cNvSpPr>
            <a:spLocks noGrp="1"/>
          </p:cNvSpPr>
          <p:nvPr>
            <p:ph type="sldNum" sz="quarter" idx="11"/>
          </p:nvPr>
        </p:nvSpPr>
        <p:spPr>
          <a:xfrm>
            <a:off x="9293469" y="638242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rPr>
              <a:t>8</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Прямоугольник 4">
            <a:extLst>
              <a:ext uri="{FF2B5EF4-FFF2-40B4-BE49-F238E27FC236}">
                <a16:creationId xmlns:a16="http://schemas.microsoft.com/office/drawing/2014/main" id="{1BA5ADA1-87FA-937C-C09E-4E0E6B020460}"/>
              </a:ext>
            </a:extLst>
          </p:cNvPr>
          <p:cNvSpPr/>
          <p:nvPr/>
        </p:nvSpPr>
        <p:spPr>
          <a:xfrm>
            <a:off x="219808" y="1078581"/>
            <a:ext cx="11816861" cy="497412"/>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ctr">
              <a:lnSpc>
                <a:spcPct val="114000"/>
              </a:lnSpc>
              <a:spcBef>
                <a:spcPts val="600"/>
              </a:spcBef>
              <a:buClr>
                <a:srgbClr val="000000"/>
              </a:buClr>
              <a:tabLst>
                <a:tab pos="10281920" algn="l"/>
              </a:tabLst>
              <a:defRPr/>
            </a:pPr>
            <a:r>
              <a:rPr lang="ru-RU" sz="2000" b="1" kern="100" dirty="0" smtClean="0">
                <a:solidFill>
                  <a:srgbClr val="002060"/>
                </a:solidFill>
                <a:latin typeface="Arial" pitchFamily="34" charset="0"/>
                <a:cs typeface="Arial" pitchFamily="34" charset="0"/>
              </a:rPr>
              <a:t>Термин «Роялти</a:t>
            </a:r>
            <a:r>
              <a:rPr lang="ru-RU" sz="2000" b="1" kern="100" dirty="0">
                <a:solidFill>
                  <a:srgbClr val="002060"/>
                </a:solidFill>
                <a:latin typeface="Arial" pitchFamily="34" charset="0"/>
                <a:cs typeface="Arial" pitchFamily="34" charset="0"/>
              </a:rPr>
              <a:t>» в части </a:t>
            </a:r>
            <a:r>
              <a:rPr lang="ru-RU" sz="2000" b="1" kern="100" dirty="0" smtClean="0">
                <a:solidFill>
                  <a:srgbClr val="002060"/>
                </a:solidFill>
                <a:latin typeface="Arial" pitchFamily="34" charset="0"/>
                <a:cs typeface="Arial" pitchFamily="34" charset="0"/>
              </a:rPr>
              <a:t>аренды </a:t>
            </a:r>
            <a:r>
              <a:rPr lang="ru-RU" sz="2000" b="1" kern="100" dirty="0">
                <a:solidFill>
                  <a:srgbClr val="002060"/>
                </a:solidFill>
                <a:latin typeface="Arial" pitchFamily="34" charset="0"/>
                <a:cs typeface="Arial" pitchFamily="34" charset="0"/>
              </a:rPr>
              <a:t>судна</a:t>
            </a:r>
            <a:endParaRPr lang="ru-RU" sz="2000" b="1" dirty="0">
              <a:solidFill>
                <a:srgbClr val="002060"/>
              </a:solidFill>
              <a:latin typeface="Arial" pitchFamily="34" charset="0"/>
              <a:cs typeface="Arial" pitchFamily="34" charset="0"/>
            </a:endParaRPr>
          </a:p>
        </p:txBody>
      </p:sp>
      <p:sp>
        <p:nvSpPr>
          <p:cNvPr id="7" name="Прямоугольник 6"/>
          <p:cNvSpPr/>
          <p:nvPr/>
        </p:nvSpPr>
        <p:spPr>
          <a:xfrm>
            <a:off x="6139689" y="2298457"/>
            <a:ext cx="5915025" cy="3893374"/>
          </a:xfrm>
          <a:prstGeom prst="rect">
            <a:avLst/>
          </a:prstGeom>
        </p:spPr>
        <p:txBody>
          <a:bodyPr wrap="square">
            <a:spAutoFit/>
          </a:bodyPr>
          <a:lstStyle/>
          <a:p>
            <a:pPr marL="0" lvl="4" algn="just">
              <a:spcAft>
                <a:spcPts val="200"/>
              </a:spcAft>
              <a:buClr>
                <a:srgbClr val="002060"/>
              </a:buClr>
              <a:tabLst>
                <a:tab pos="361950" algn="l"/>
                <a:tab pos="10280650" algn="l"/>
              </a:tabLst>
              <a:defRPr/>
            </a:pPr>
            <a:r>
              <a:rPr lang="ru-RU" kern="100" dirty="0" smtClean="0">
                <a:solidFill>
                  <a:srgbClr val="002060"/>
                </a:solidFill>
                <a:latin typeface="Arial" pitchFamily="34" charset="0"/>
                <a:cs typeface="Arial" pitchFamily="34" charset="0"/>
              </a:rPr>
              <a:t>Доработано </a:t>
            </a:r>
            <a:r>
              <a:rPr lang="ru-RU" kern="100" dirty="0">
                <a:solidFill>
                  <a:srgbClr val="002060"/>
                </a:solidFill>
                <a:latin typeface="Arial" pitchFamily="34" charset="0"/>
                <a:cs typeface="Arial" pitchFamily="34" charset="0"/>
              </a:rPr>
              <a:t>право пользования промышленного, коммерческого, научного оборудования в том числе аренда морского и воздушного судна</a:t>
            </a:r>
            <a:r>
              <a:rPr lang="ru-RU" kern="100" dirty="0" smtClean="0">
                <a:solidFill>
                  <a:srgbClr val="002060"/>
                </a:solidFill>
                <a:latin typeface="Arial" pitchFamily="34" charset="0"/>
                <a:cs typeface="Arial" pitchFamily="34" charset="0"/>
              </a:rPr>
              <a:t>.</a:t>
            </a:r>
          </a:p>
          <a:p>
            <a:pPr marL="0" lvl="4" algn="just">
              <a:spcAft>
                <a:spcPts val="200"/>
              </a:spcAft>
              <a:buClr>
                <a:srgbClr val="002060"/>
              </a:buClr>
              <a:tabLst>
                <a:tab pos="361950" algn="l"/>
                <a:tab pos="10280650" algn="l"/>
              </a:tabLst>
              <a:defRPr/>
            </a:pPr>
            <a:r>
              <a:rPr lang="ru-RU" kern="100" dirty="0" smtClean="0">
                <a:solidFill>
                  <a:srgbClr val="002060"/>
                </a:solidFill>
                <a:latin typeface="Arial" pitchFamily="34" charset="0"/>
                <a:cs typeface="Arial" pitchFamily="34" charset="0"/>
              </a:rPr>
              <a:t>Теперь отсутствует деление по видам договоров аренды суден, т.к. невозможно охватить все виды договор аренды, существующих в международной практике.</a:t>
            </a:r>
          </a:p>
          <a:p>
            <a:pPr marL="0" lvl="4" algn="just">
              <a:spcAft>
                <a:spcPts val="200"/>
              </a:spcAft>
              <a:buClr>
                <a:srgbClr val="002060"/>
              </a:buClr>
              <a:tabLst>
                <a:tab pos="361950" algn="l"/>
                <a:tab pos="10280650" algn="l"/>
              </a:tabLst>
              <a:defRPr/>
            </a:pPr>
            <a:endParaRPr lang="ru-RU" kern="100" dirty="0">
              <a:solidFill>
                <a:srgbClr val="002060"/>
              </a:solidFill>
              <a:latin typeface="Arial" pitchFamily="34" charset="0"/>
              <a:cs typeface="Arial" pitchFamily="34" charset="0"/>
            </a:endParaRPr>
          </a:p>
          <a:p>
            <a:pPr marL="0" lvl="4" algn="just">
              <a:spcAft>
                <a:spcPts val="200"/>
              </a:spcAft>
              <a:buClr>
                <a:srgbClr val="000000"/>
              </a:buClr>
              <a:tabLst>
                <a:tab pos="10281920" algn="l"/>
              </a:tabLst>
              <a:defRPr/>
            </a:pPr>
            <a:r>
              <a:rPr lang="ru-RU" sz="1400" i="1" kern="100" dirty="0" err="1" smtClean="0">
                <a:solidFill>
                  <a:srgbClr val="002060"/>
                </a:solidFill>
                <a:latin typeface="Arial" pitchFamily="34" charset="0"/>
                <a:cs typeface="Arial" pitchFamily="34" charset="0"/>
              </a:rPr>
              <a:t>Справочно</a:t>
            </a:r>
            <a:r>
              <a:rPr lang="ru-RU" sz="1400" i="1" kern="100" dirty="0">
                <a:solidFill>
                  <a:srgbClr val="002060"/>
                </a:solidFill>
                <a:latin typeface="Arial" pitchFamily="34" charset="0"/>
                <a:cs typeface="Arial" pitchFamily="34" charset="0"/>
              </a:rPr>
              <a:t>: За период с 2021-2024 годы предприятиями, за аренду воздушного судна без экипажа выплачено доходов без налогообложения на сумму 179 294 млн тенге. Сумма упущенного налога 26 824 млн. тенге (ставка 15%). Кроме того, нерезидент вправе применить международный договор об </a:t>
            </a:r>
            <a:r>
              <a:rPr lang="ru-RU" sz="1400" i="1" kern="100" dirty="0" err="1">
                <a:solidFill>
                  <a:srgbClr val="002060"/>
                </a:solidFill>
                <a:latin typeface="Arial" pitchFamily="34" charset="0"/>
                <a:cs typeface="Arial" pitchFamily="34" charset="0"/>
              </a:rPr>
              <a:t>избежании</a:t>
            </a:r>
            <a:r>
              <a:rPr lang="ru-RU" sz="1400" i="1" kern="100" dirty="0">
                <a:solidFill>
                  <a:srgbClr val="002060"/>
                </a:solidFill>
                <a:latin typeface="Arial" pitchFamily="34" charset="0"/>
                <a:cs typeface="Arial" pitchFamily="34" charset="0"/>
              </a:rPr>
              <a:t> двойного налогообложения и применить ставку 10% (Сумма налога 17 929 млн тенге).  </a:t>
            </a:r>
          </a:p>
        </p:txBody>
      </p:sp>
      <p:cxnSp>
        <p:nvCxnSpPr>
          <p:cNvPr id="11" name="Прямая соединительная линия 10"/>
          <p:cNvCxnSpPr/>
          <p:nvPr/>
        </p:nvCxnSpPr>
        <p:spPr>
          <a:xfrm>
            <a:off x="6038849" y="1676400"/>
            <a:ext cx="10353" cy="507115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a:off x="-1" y="1575993"/>
            <a:ext cx="5991225" cy="413896"/>
          </a:xfrm>
          <a:prstGeom prst="rect">
            <a:avLst/>
          </a:prstGeom>
        </p:spPr>
        <p:txBody>
          <a:bodyPr wrap="square">
            <a:spAutoFit/>
          </a:bodyPr>
          <a:lstStyle/>
          <a:p>
            <a:pPr marL="0" lvl="4" algn="ctr">
              <a:lnSpc>
                <a:spcPct val="114000"/>
              </a:lnSpc>
              <a:buClr>
                <a:srgbClr val="000000"/>
              </a:buClr>
              <a:tabLst>
                <a:tab pos="10281920" algn="l"/>
              </a:tabLst>
              <a:defRPr/>
            </a:pPr>
            <a:r>
              <a:rPr lang="ru-RU" sz="2000" b="1" kern="100" dirty="0" smtClean="0">
                <a:solidFill>
                  <a:srgbClr val="002060"/>
                </a:solidFill>
                <a:latin typeface="Arial" pitchFamily="34" charset="0"/>
                <a:cs typeface="Arial" pitchFamily="34" charset="0"/>
              </a:rPr>
              <a:t>Действующая редакция</a:t>
            </a:r>
          </a:p>
        </p:txBody>
      </p:sp>
      <p:sp>
        <p:nvSpPr>
          <p:cNvPr id="13" name="Прямоугольник 12"/>
          <p:cNvSpPr/>
          <p:nvPr/>
        </p:nvSpPr>
        <p:spPr>
          <a:xfrm>
            <a:off x="6049202" y="1650916"/>
            <a:ext cx="6096000" cy="413896"/>
          </a:xfrm>
          <a:prstGeom prst="rect">
            <a:avLst/>
          </a:prstGeom>
        </p:spPr>
        <p:txBody>
          <a:bodyPr>
            <a:spAutoFit/>
          </a:bodyPr>
          <a:lstStyle/>
          <a:p>
            <a:pPr marL="0" lvl="4" algn="ctr">
              <a:lnSpc>
                <a:spcPct val="114000"/>
              </a:lnSpc>
              <a:buClr>
                <a:srgbClr val="000000"/>
              </a:buClr>
              <a:tabLst>
                <a:tab pos="10281920" algn="l"/>
              </a:tabLst>
              <a:defRPr/>
            </a:pPr>
            <a:r>
              <a:rPr lang="ru-RU" sz="2000" b="1" kern="100" dirty="0" smtClean="0">
                <a:solidFill>
                  <a:srgbClr val="002060"/>
                </a:solidFill>
                <a:latin typeface="Arial" pitchFamily="34" charset="0"/>
                <a:cs typeface="Arial" pitchFamily="34" charset="0"/>
              </a:rPr>
              <a:t>Редакция Проекта ННК</a:t>
            </a:r>
            <a:endParaRPr lang="ru-RU" sz="2000" b="1" kern="100" dirty="0">
              <a:solidFill>
                <a:srgbClr val="002060"/>
              </a:solidFill>
              <a:latin typeface="Arial" pitchFamily="34" charset="0"/>
              <a:cs typeface="Arial" pitchFamily="34" charset="0"/>
            </a:endParaRPr>
          </a:p>
        </p:txBody>
      </p:sp>
      <p:sp>
        <p:nvSpPr>
          <p:cNvPr id="3" name="Прямоугольник 2"/>
          <p:cNvSpPr/>
          <p:nvPr/>
        </p:nvSpPr>
        <p:spPr>
          <a:xfrm>
            <a:off x="219808" y="2298457"/>
            <a:ext cx="5728554" cy="2862322"/>
          </a:xfrm>
          <a:prstGeom prst="rect">
            <a:avLst/>
          </a:prstGeom>
        </p:spPr>
        <p:txBody>
          <a:bodyPr wrap="square">
            <a:spAutoFit/>
          </a:bodyPr>
          <a:lstStyle/>
          <a:p>
            <a:pPr algn="just"/>
            <a:r>
              <a:rPr lang="ru-RU" dirty="0">
                <a:solidFill>
                  <a:srgbClr val="002060"/>
                </a:solidFill>
                <a:latin typeface="Arial" panose="020B0604020202020204" pitchFamily="34" charset="0"/>
                <a:cs typeface="Arial" panose="020B0604020202020204" pitchFamily="34" charset="0"/>
              </a:rPr>
              <a:t>роялти – платеж </a:t>
            </a:r>
            <a:r>
              <a:rPr lang="ru-RU" dirty="0" smtClean="0">
                <a:solidFill>
                  <a:srgbClr val="002060"/>
                </a:solidFill>
                <a:latin typeface="Arial" panose="020B0604020202020204" pitchFamily="34" charset="0"/>
                <a:cs typeface="Arial" panose="020B0604020202020204" pitchFamily="34" charset="0"/>
              </a:rPr>
              <a:t>за использование </a:t>
            </a:r>
            <a:r>
              <a:rPr lang="ru-RU" dirty="0">
                <a:solidFill>
                  <a:srgbClr val="002060"/>
                </a:solidFill>
                <a:latin typeface="Arial" panose="020B0604020202020204" pitchFamily="34" charset="0"/>
                <a:cs typeface="Arial" panose="020B0604020202020204" pitchFamily="34" charset="0"/>
              </a:rPr>
              <a:t>или право использования промышленного оборудования, </a:t>
            </a:r>
            <a:r>
              <a:rPr lang="ru-RU" b="1" dirty="0">
                <a:solidFill>
                  <a:srgbClr val="002060"/>
                </a:solidFill>
                <a:latin typeface="Arial" panose="020B0604020202020204" pitchFamily="34" charset="0"/>
                <a:cs typeface="Arial" panose="020B0604020202020204" pitchFamily="34" charset="0"/>
              </a:rPr>
              <a:t>в том числе морских судов,</a:t>
            </a:r>
            <a:r>
              <a:rPr lang="ru-RU" dirty="0">
                <a:solidFill>
                  <a:srgbClr val="002060"/>
                </a:solidFill>
                <a:latin typeface="Arial" panose="020B0604020202020204" pitchFamily="34" charset="0"/>
                <a:cs typeface="Arial" panose="020B0604020202020204" pitchFamily="34" charset="0"/>
              </a:rPr>
              <a:t> </a:t>
            </a:r>
            <a:r>
              <a:rPr lang="ru-RU" b="1" dirty="0">
                <a:solidFill>
                  <a:srgbClr val="002060"/>
                </a:solidFill>
                <a:latin typeface="Arial" panose="020B0604020202020204" pitchFamily="34" charset="0"/>
                <a:cs typeface="Arial" panose="020B0604020202020204" pitchFamily="34" charset="0"/>
              </a:rPr>
              <a:t>арендуемых по договорам </a:t>
            </a:r>
            <a:r>
              <a:rPr lang="ru-RU" b="1" dirty="0" err="1">
                <a:solidFill>
                  <a:srgbClr val="002060"/>
                </a:solidFill>
                <a:latin typeface="Arial" panose="020B0604020202020204" pitchFamily="34" charset="0"/>
                <a:cs typeface="Arial" panose="020B0604020202020204" pitchFamily="34" charset="0"/>
              </a:rPr>
              <a:t>бербоут</a:t>
            </a:r>
            <a:r>
              <a:rPr lang="ru-RU" b="1" dirty="0">
                <a:solidFill>
                  <a:srgbClr val="002060"/>
                </a:solidFill>
                <a:latin typeface="Arial" panose="020B0604020202020204" pitchFamily="34" charset="0"/>
                <a:cs typeface="Arial" panose="020B0604020202020204" pitchFamily="34" charset="0"/>
              </a:rPr>
              <a:t>-чартера или димайз-чартера</a:t>
            </a:r>
            <a:r>
              <a:rPr lang="ru-RU" dirty="0">
                <a:solidFill>
                  <a:srgbClr val="002060"/>
                </a:solidFill>
                <a:latin typeface="Arial" panose="020B0604020202020204" pitchFamily="34" charset="0"/>
                <a:cs typeface="Arial" panose="020B0604020202020204" pitchFamily="34" charset="0"/>
              </a:rPr>
              <a:t>, </a:t>
            </a:r>
            <a:r>
              <a:rPr lang="ru-RU" b="1" dirty="0">
                <a:solidFill>
                  <a:srgbClr val="002060"/>
                </a:solidFill>
                <a:latin typeface="Arial" panose="020B0604020202020204" pitchFamily="34" charset="0"/>
                <a:cs typeface="Arial" panose="020B0604020202020204" pitchFamily="34" charset="0"/>
              </a:rPr>
              <a:t>и воздушных судов, арендуемых по договорам димайз-чартера</a:t>
            </a:r>
            <a:r>
              <a:rPr lang="ru-RU" dirty="0">
                <a:solidFill>
                  <a:srgbClr val="002060"/>
                </a:solidFill>
                <a:latin typeface="Arial" panose="020B0604020202020204" pitchFamily="34" charset="0"/>
                <a:cs typeface="Arial" panose="020B0604020202020204" pitchFamily="34" charset="0"/>
              </a:rPr>
              <a:t>, а также торгового или научно-исследовательского оборудования; использование "ноу-хау"; использование или право использования кинофильмов, видеофильмов, звукозаписи или иных средств записи</a:t>
            </a:r>
          </a:p>
        </p:txBody>
      </p:sp>
    </p:spTree>
    <p:extLst>
      <p:ext uri="{BB962C8B-B14F-4D97-AF65-F5344CB8AC3E}">
        <p14:creationId xmlns:p14="http://schemas.microsoft.com/office/powerpoint/2010/main" val="1488461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6A494-8E61-01B7-FA3F-72FDD54040B3}"/>
            </a:ext>
          </a:extLst>
        </p:cNvPr>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E7281F-3CB1-79A3-2422-70E949F5F234}"/>
              </a:ext>
            </a:extLst>
          </p:cNvPr>
          <p:cNvSpPr/>
          <p:nvPr/>
        </p:nvSpPr>
        <p:spPr>
          <a:xfrm>
            <a:off x="0" y="-3877"/>
            <a:ext cx="12192000" cy="932329"/>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r>
              <a:rPr lang="ru-RU" sz="2800" b="1" dirty="0">
                <a:latin typeface="Arial" panose="020B0604020202020204" pitchFamily="34" charset="0"/>
                <a:cs typeface="Arial" panose="020B0604020202020204" pitchFamily="34" charset="0"/>
              </a:rPr>
              <a:t>Особенности </a:t>
            </a:r>
            <a:r>
              <a:rPr lang="ru-RU" sz="2800" b="1" dirty="0" smtClean="0">
                <a:latin typeface="Arial" panose="020B0604020202020204" pitchFamily="34" charset="0"/>
                <a:cs typeface="Arial" panose="020B0604020202020204" pitchFamily="34" charset="0"/>
              </a:rPr>
              <a:t>образования постоянного учреждения нерезидента от деятельности в Республике Казахстан</a:t>
            </a:r>
            <a:endParaRPr lang="ru-RU" sz="2800" b="1" dirty="0">
              <a:latin typeface="Arial" panose="020B0604020202020204" pitchFamily="34" charset="0"/>
              <a:cs typeface="Arial" panose="020B0604020202020204" pitchFamily="34" charset="0"/>
            </a:endParaRPr>
          </a:p>
        </p:txBody>
      </p:sp>
      <p:sp>
        <p:nvSpPr>
          <p:cNvPr id="4" name="Номер слайда 3">
            <a:extLst>
              <a:ext uri="{FF2B5EF4-FFF2-40B4-BE49-F238E27FC236}">
                <a16:creationId xmlns:a16="http://schemas.microsoft.com/office/drawing/2014/main" id="{BA3B218D-539A-09F5-1298-D90BAAEA69A3}"/>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smtClean="0">
                <a:ln>
                  <a:noFill/>
                </a:ln>
                <a:solidFill>
                  <a:prstClr val="black">
                    <a:tint val="75000"/>
                  </a:prstClr>
                </a:solidFill>
                <a:effectLst/>
                <a:uLnTx/>
                <a:uFillTx/>
                <a:latin typeface="Calibri"/>
                <a:ea typeface="+mn-ea"/>
                <a:cs typeface="+mn-cs"/>
              </a:rPr>
              <a:t>9</a:t>
            </a:r>
          </a:p>
        </p:txBody>
      </p:sp>
      <p:sp>
        <p:nvSpPr>
          <p:cNvPr id="5" name="Прямоугольник 4">
            <a:extLst>
              <a:ext uri="{FF2B5EF4-FFF2-40B4-BE49-F238E27FC236}">
                <a16:creationId xmlns:a16="http://schemas.microsoft.com/office/drawing/2014/main" id="{1BA5ADA1-87FA-937C-C09E-4E0E6B020460}"/>
              </a:ext>
            </a:extLst>
          </p:cNvPr>
          <p:cNvSpPr/>
          <p:nvPr/>
        </p:nvSpPr>
        <p:spPr>
          <a:xfrm>
            <a:off x="246185" y="959895"/>
            <a:ext cx="11702561" cy="460195"/>
          </a:xfrm>
          <a:prstGeom prst="rect">
            <a:avLst/>
          </a:prstGeom>
          <a:solidFill>
            <a:schemeClr val="accent5">
              <a:lumMod val="40000"/>
              <a:lumOff val="60000"/>
            </a:schemeClr>
          </a:solidFill>
          <a:ln w="12700" cap="flat" cmpd="sng" algn="ctr">
            <a:noFill/>
            <a:prstDash val="solid"/>
            <a:miter lim="800000"/>
          </a:ln>
          <a:effectLst/>
        </p:spPr>
        <p:txBody>
          <a:bodyPr anchor="ctr"/>
          <a:lstStyle/>
          <a:p>
            <a:pPr marL="0" lvl="4" algn="just">
              <a:lnSpc>
                <a:spcPct val="114000"/>
              </a:lnSpc>
              <a:spcBef>
                <a:spcPts val="600"/>
              </a:spcBef>
              <a:buClr>
                <a:srgbClr val="000000"/>
              </a:buClr>
              <a:tabLst>
                <a:tab pos="10281920" algn="l"/>
              </a:tabLst>
              <a:defRPr/>
            </a:pPr>
            <a:r>
              <a:rPr lang="ru-RU" b="1" kern="100" dirty="0" smtClean="0">
                <a:solidFill>
                  <a:srgbClr val="002060"/>
                </a:solidFill>
                <a:latin typeface="Arial" pitchFamily="34" charset="0"/>
                <a:cs typeface="Arial" pitchFamily="34" charset="0"/>
              </a:rPr>
              <a:t>Приведение в соответствие с международным опытом по связанным проектам</a:t>
            </a:r>
            <a:endParaRPr lang="ru-RU" b="1" dirty="0">
              <a:solidFill>
                <a:srgbClr val="002060"/>
              </a:solidFill>
              <a:latin typeface="Arial" pitchFamily="34" charset="0"/>
              <a:cs typeface="Arial" pitchFamily="34" charset="0"/>
            </a:endParaRPr>
          </a:p>
        </p:txBody>
      </p:sp>
      <p:sp>
        <p:nvSpPr>
          <p:cNvPr id="6" name="TextBox 5">
            <a:extLst>
              <a:ext uri="{FF2B5EF4-FFF2-40B4-BE49-F238E27FC236}">
                <a16:creationId xmlns:a16="http://schemas.microsoft.com/office/drawing/2014/main" id="{F176B006-6A0E-DA49-58FA-6740C0AC4B53}"/>
              </a:ext>
            </a:extLst>
          </p:cNvPr>
          <p:cNvSpPr txBox="1"/>
          <p:nvPr/>
        </p:nvSpPr>
        <p:spPr>
          <a:xfrm>
            <a:off x="6199433" y="2053197"/>
            <a:ext cx="5813180" cy="4078039"/>
          </a:xfrm>
          <a:prstGeom prst="rect">
            <a:avLst/>
          </a:prstGeom>
          <a:noFill/>
        </p:spPr>
        <p:txBody>
          <a:bodyPr wrap="square" rtlCol="0">
            <a:spAutoFit/>
          </a:bodyPr>
          <a:lstStyle/>
          <a:p>
            <a:pPr algn="just"/>
            <a:r>
              <a:rPr lang="ru-RU" sz="1600" dirty="0" smtClean="0">
                <a:solidFill>
                  <a:srgbClr val="002060"/>
                </a:solidFill>
                <a:latin typeface="Arial" panose="020B0604020202020204" pitchFamily="34" charset="0"/>
                <a:cs typeface="Arial" panose="020B0604020202020204" pitchFamily="34" charset="0"/>
              </a:rPr>
              <a:t>Связанными </a:t>
            </a:r>
            <a:r>
              <a:rPr lang="ru-RU" sz="1600" dirty="0">
                <a:solidFill>
                  <a:srgbClr val="002060"/>
                </a:solidFill>
                <a:latin typeface="Arial" panose="020B0604020202020204" pitchFamily="34" charset="0"/>
                <a:cs typeface="Arial" panose="020B0604020202020204" pitchFamily="34" charset="0"/>
              </a:rPr>
              <a:t>проектами </a:t>
            </a:r>
            <a:r>
              <a:rPr lang="ru-RU" sz="1600" dirty="0" smtClean="0">
                <a:solidFill>
                  <a:srgbClr val="002060"/>
                </a:solidFill>
                <a:latin typeface="Arial" panose="020B0604020202020204" pitchFamily="34" charset="0"/>
                <a:cs typeface="Arial" panose="020B0604020202020204" pitchFamily="34" charset="0"/>
              </a:rPr>
              <a:t>при определении постоянного учреждения нерезидента добавлено понятие схожих контактов. </a:t>
            </a:r>
          </a:p>
          <a:p>
            <a:pPr algn="just"/>
            <a:r>
              <a:rPr lang="ru-RU" sz="1600" b="1" dirty="0" smtClean="0">
                <a:solidFill>
                  <a:srgbClr val="002060"/>
                </a:solidFill>
                <a:latin typeface="Arial" panose="020B0604020202020204" pitchFamily="34" charset="0"/>
                <a:cs typeface="Arial" panose="020B0604020202020204" pitchFamily="34" charset="0"/>
              </a:rPr>
              <a:t>Схожие </a:t>
            </a:r>
            <a:r>
              <a:rPr lang="ru-RU" sz="1600" dirty="0" smtClean="0">
                <a:solidFill>
                  <a:srgbClr val="002060"/>
                </a:solidFill>
                <a:latin typeface="Arial" panose="020B0604020202020204" pitchFamily="34" charset="0"/>
                <a:cs typeface="Arial" panose="020B0604020202020204" pitchFamily="34" charset="0"/>
              </a:rPr>
              <a:t>- </a:t>
            </a:r>
            <a:r>
              <a:rPr lang="ru-RU" sz="1600" dirty="0">
                <a:solidFill>
                  <a:srgbClr val="002060"/>
                </a:solidFill>
                <a:latin typeface="Arial" panose="020B0604020202020204" pitchFamily="34" charset="0"/>
                <a:cs typeface="Arial" panose="020B0604020202020204" pitchFamily="34" charset="0"/>
              </a:rPr>
              <a:t>Схожими контрактами (договорами) признаются контракты (договоры), по которым нерезидентом или его взаимосвязанной стороной оказываются услуги и (или) выполняются работы:</a:t>
            </a:r>
          </a:p>
          <a:p>
            <a:pPr algn="just"/>
            <a:r>
              <a:rPr lang="ru-RU" sz="1600" dirty="0" smtClean="0">
                <a:solidFill>
                  <a:srgbClr val="002060"/>
                </a:solidFill>
                <a:latin typeface="Arial" panose="020B0604020202020204" pitchFamily="34" charset="0"/>
                <a:cs typeface="Arial" panose="020B0604020202020204" pitchFamily="34" charset="0"/>
              </a:rPr>
              <a:t>         имеющие </a:t>
            </a:r>
            <a:r>
              <a:rPr lang="ru-RU" sz="1600" dirty="0">
                <a:solidFill>
                  <a:srgbClr val="002060"/>
                </a:solidFill>
                <a:latin typeface="Arial" panose="020B0604020202020204" pitchFamily="34" charset="0"/>
                <a:cs typeface="Arial" panose="020B0604020202020204" pitchFamily="34" charset="0"/>
              </a:rPr>
              <a:t>схожие характер и цель;</a:t>
            </a:r>
          </a:p>
          <a:p>
            <a:pPr algn="just"/>
            <a:r>
              <a:rPr lang="ru-RU" sz="1600" dirty="0" smtClean="0">
                <a:solidFill>
                  <a:srgbClr val="002060"/>
                </a:solidFill>
                <a:latin typeface="Arial" panose="020B0604020202020204" pitchFamily="34" charset="0"/>
                <a:cs typeface="Arial" panose="020B0604020202020204" pitchFamily="34" charset="0"/>
              </a:rPr>
              <a:t>         имеющие </a:t>
            </a:r>
            <a:r>
              <a:rPr lang="ru-RU" sz="1600" dirty="0">
                <a:solidFill>
                  <a:srgbClr val="002060"/>
                </a:solidFill>
                <a:latin typeface="Arial" panose="020B0604020202020204" pitchFamily="34" charset="0"/>
                <a:cs typeface="Arial" panose="020B0604020202020204" pitchFamily="34" charset="0"/>
              </a:rPr>
              <a:t>схожее содержание; </a:t>
            </a:r>
          </a:p>
          <a:p>
            <a:pPr algn="just"/>
            <a:r>
              <a:rPr lang="ru-RU" sz="1600" dirty="0" smtClean="0">
                <a:solidFill>
                  <a:srgbClr val="002060"/>
                </a:solidFill>
                <a:latin typeface="Arial" panose="020B0604020202020204" pitchFamily="34" charset="0"/>
                <a:cs typeface="Arial" panose="020B0604020202020204" pitchFamily="34" charset="0"/>
              </a:rPr>
              <a:t>         осуществляемые </a:t>
            </a:r>
            <a:r>
              <a:rPr lang="ru-RU" sz="1600" dirty="0">
                <a:solidFill>
                  <a:srgbClr val="002060"/>
                </a:solidFill>
                <a:latin typeface="Arial" panose="020B0604020202020204" pitchFamily="34" charset="0"/>
                <a:cs typeface="Arial" panose="020B0604020202020204" pitchFamily="34" charset="0"/>
              </a:rPr>
              <a:t>по одной и той же технологии;</a:t>
            </a:r>
          </a:p>
          <a:p>
            <a:pPr algn="just"/>
            <a:r>
              <a:rPr lang="ru-RU" sz="1600" dirty="0" smtClean="0">
                <a:solidFill>
                  <a:srgbClr val="002060"/>
                </a:solidFill>
                <a:latin typeface="Arial" panose="020B0604020202020204" pitchFamily="34" charset="0"/>
                <a:cs typeface="Arial" panose="020B0604020202020204" pitchFamily="34" charset="0"/>
              </a:rPr>
              <a:t>         связанные </a:t>
            </a:r>
            <a:r>
              <a:rPr lang="ru-RU" sz="1600" dirty="0">
                <a:solidFill>
                  <a:srgbClr val="002060"/>
                </a:solidFill>
                <a:latin typeface="Arial" panose="020B0604020202020204" pitchFamily="34" charset="0"/>
                <a:cs typeface="Arial" panose="020B0604020202020204" pitchFamily="34" charset="0"/>
              </a:rPr>
              <a:t>с одной и той же инфраструктурой;</a:t>
            </a:r>
          </a:p>
          <a:p>
            <a:pPr algn="just"/>
            <a:r>
              <a:rPr lang="ru-RU" sz="1600" dirty="0" smtClean="0">
                <a:solidFill>
                  <a:srgbClr val="002060"/>
                </a:solidFill>
                <a:latin typeface="Arial" panose="020B0604020202020204" pitchFamily="34" charset="0"/>
                <a:cs typeface="Arial" panose="020B0604020202020204" pitchFamily="34" charset="0"/>
              </a:rPr>
              <a:t>         при </a:t>
            </a:r>
            <a:r>
              <a:rPr lang="ru-RU" sz="1600" dirty="0">
                <a:solidFill>
                  <a:srgbClr val="002060"/>
                </a:solidFill>
                <a:latin typeface="Arial" panose="020B0604020202020204" pitchFamily="34" charset="0"/>
                <a:cs typeface="Arial" panose="020B0604020202020204" pitchFamily="34" charset="0"/>
              </a:rPr>
              <a:t>осуществлении которых использовались одни и те же ресурсы (оборудование, работники, инфраструктура);</a:t>
            </a:r>
          </a:p>
          <a:p>
            <a:pPr algn="just"/>
            <a:r>
              <a:rPr lang="ru-RU" sz="1600" dirty="0" smtClean="0">
                <a:solidFill>
                  <a:srgbClr val="002060"/>
                </a:solidFill>
                <a:latin typeface="Arial" panose="020B0604020202020204" pitchFamily="34" charset="0"/>
                <a:cs typeface="Arial" panose="020B0604020202020204" pitchFamily="34" charset="0"/>
              </a:rPr>
              <a:t>         идентичные </a:t>
            </a:r>
            <a:r>
              <a:rPr lang="ru-RU" sz="1600" dirty="0">
                <a:solidFill>
                  <a:srgbClr val="002060"/>
                </a:solidFill>
                <a:latin typeface="Arial" panose="020B0604020202020204" pitchFamily="34" charset="0"/>
                <a:cs typeface="Arial" panose="020B0604020202020204" pitchFamily="34" charset="0"/>
              </a:rPr>
              <a:t>или аналогичные. </a:t>
            </a:r>
            <a:endParaRPr lang="ru-RU" sz="1600" dirty="0" smtClean="0">
              <a:solidFill>
                <a:srgbClr val="002060"/>
              </a:solidFill>
              <a:latin typeface="Arial" panose="020B0604020202020204" pitchFamily="34" charset="0"/>
              <a:cs typeface="Arial" panose="020B0604020202020204" pitchFamily="34" charset="0"/>
            </a:endParaRPr>
          </a:p>
          <a:p>
            <a:pPr algn="just"/>
            <a:endParaRPr lang="ru-RU" sz="700" dirty="0" smtClean="0">
              <a:solidFill>
                <a:srgbClr val="002060"/>
              </a:solidFill>
              <a:latin typeface="Arial" panose="020B0604020202020204" pitchFamily="34" charset="0"/>
              <a:cs typeface="Arial" panose="020B0604020202020204" pitchFamily="34" charset="0"/>
            </a:endParaRPr>
          </a:p>
          <a:p>
            <a:pPr algn="just"/>
            <a:endParaRPr lang="ru-RU" sz="1200" b="1" i="1" dirty="0">
              <a:solidFill>
                <a:srgbClr val="002060"/>
              </a:solidFill>
              <a:effectLst/>
              <a:latin typeface="Arial" panose="020B0604020202020204" pitchFamily="34" charset="0"/>
              <a:cs typeface="Arial" panose="020B0604020202020204" pitchFamily="34" charset="0"/>
            </a:endParaRPr>
          </a:p>
        </p:txBody>
      </p:sp>
      <p:sp>
        <p:nvSpPr>
          <p:cNvPr id="7" name="Прямоугольник 6"/>
          <p:cNvSpPr/>
          <p:nvPr/>
        </p:nvSpPr>
        <p:spPr>
          <a:xfrm>
            <a:off x="-1" y="1575993"/>
            <a:ext cx="5991225" cy="413896"/>
          </a:xfrm>
          <a:prstGeom prst="rect">
            <a:avLst/>
          </a:prstGeom>
        </p:spPr>
        <p:txBody>
          <a:bodyPr wrap="square">
            <a:spAutoFit/>
          </a:bodyPr>
          <a:lstStyle/>
          <a:p>
            <a:pPr marL="0" lvl="4" algn="ctr">
              <a:lnSpc>
                <a:spcPct val="114000"/>
              </a:lnSpc>
              <a:buClr>
                <a:srgbClr val="000000"/>
              </a:buClr>
              <a:tabLst>
                <a:tab pos="10281920" algn="l"/>
              </a:tabLst>
              <a:defRPr/>
            </a:pPr>
            <a:r>
              <a:rPr lang="ru-RU" sz="2000" b="1" kern="100" dirty="0" smtClean="0">
                <a:solidFill>
                  <a:srgbClr val="002060"/>
                </a:solidFill>
                <a:latin typeface="Arial" pitchFamily="34" charset="0"/>
                <a:cs typeface="Arial" pitchFamily="34" charset="0"/>
              </a:rPr>
              <a:t>Действующая редакция</a:t>
            </a:r>
          </a:p>
        </p:txBody>
      </p:sp>
      <p:cxnSp>
        <p:nvCxnSpPr>
          <p:cNvPr id="8" name="Прямая соединительная линия 7"/>
          <p:cNvCxnSpPr/>
          <p:nvPr/>
        </p:nvCxnSpPr>
        <p:spPr>
          <a:xfrm>
            <a:off x="6038849" y="1676400"/>
            <a:ext cx="10353" cy="507115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9" name="Прямоугольник 8"/>
          <p:cNvSpPr/>
          <p:nvPr/>
        </p:nvSpPr>
        <p:spPr>
          <a:xfrm>
            <a:off x="6049202" y="1581730"/>
            <a:ext cx="6096000" cy="413896"/>
          </a:xfrm>
          <a:prstGeom prst="rect">
            <a:avLst/>
          </a:prstGeom>
        </p:spPr>
        <p:txBody>
          <a:bodyPr>
            <a:spAutoFit/>
          </a:bodyPr>
          <a:lstStyle/>
          <a:p>
            <a:pPr marL="0" lvl="4" algn="ctr">
              <a:lnSpc>
                <a:spcPct val="114000"/>
              </a:lnSpc>
              <a:buClr>
                <a:srgbClr val="000000"/>
              </a:buClr>
              <a:tabLst>
                <a:tab pos="10281920" algn="l"/>
              </a:tabLst>
              <a:defRPr/>
            </a:pPr>
            <a:r>
              <a:rPr lang="ru-RU" sz="2000" b="1" kern="100" dirty="0" smtClean="0">
                <a:solidFill>
                  <a:srgbClr val="002060"/>
                </a:solidFill>
                <a:latin typeface="Arial" pitchFamily="34" charset="0"/>
                <a:cs typeface="Arial" pitchFamily="34" charset="0"/>
              </a:rPr>
              <a:t>Редакция Проекта ННК</a:t>
            </a:r>
            <a:endParaRPr lang="ru-RU" sz="2000" b="1" kern="100" dirty="0">
              <a:solidFill>
                <a:srgbClr val="002060"/>
              </a:solidFill>
              <a:latin typeface="Arial" pitchFamily="34" charset="0"/>
              <a:cs typeface="Arial" pitchFamily="34" charset="0"/>
            </a:endParaRPr>
          </a:p>
        </p:txBody>
      </p:sp>
      <p:sp>
        <p:nvSpPr>
          <p:cNvPr id="3" name="Прямоугольник 2"/>
          <p:cNvSpPr/>
          <p:nvPr/>
        </p:nvSpPr>
        <p:spPr>
          <a:xfrm>
            <a:off x="103433" y="2053197"/>
            <a:ext cx="5887791" cy="4708981"/>
          </a:xfrm>
          <a:prstGeom prst="rect">
            <a:avLst/>
          </a:prstGeom>
        </p:spPr>
        <p:txBody>
          <a:bodyPr wrap="square">
            <a:spAutoFit/>
          </a:bodyPr>
          <a:lstStyle/>
          <a:p>
            <a:pPr algn="just"/>
            <a:r>
              <a:rPr lang="ru-RU" sz="1400" dirty="0">
                <a:solidFill>
                  <a:srgbClr val="002060"/>
                </a:solidFill>
                <a:latin typeface="Arial" panose="020B0604020202020204" pitchFamily="34" charset="0"/>
                <a:cs typeface="Arial" panose="020B0604020202020204" pitchFamily="34" charset="0"/>
              </a:rPr>
              <a:t>Связанными проектами в целях </a:t>
            </a:r>
            <a:r>
              <a:rPr lang="ru-RU" sz="1400" dirty="0" smtClean="0">
                <a:solidFill>
                  <a:srgbClr val="002060"/>
                </a:solidFill>
                <a:latin typeface="Arial" panose="020B0604020202020204" pitchFamily="34" charset="0"/>
                <a:cs typeface="Arial" panose="020B0604020202020204" pitchFamily="34" charset="0"/>
              </a:rPr>
              <a:t>признаются </a:t>
            </a:r>
            <a:r>
              <a:rPr lang="ru-RU" sz="1400" dirty="0">
                <a:solidFill>
                  <a:srgbClr val="002060"/>
                </a:solidFill>
                <a:latin typeface="Arial" panose="020B0604020202020204" pitchFamily="34" charset="0"/>
                <a:cs typeface="Arial" panose="020B0604020202020204" pitchFamily="34" charset="0"/>
              </a:rPr>
              <a:t>взаимосвязанные или взаимозависимые контракты (договоры).</a:t>
            </a:r>
          </a:p>
          <a:p>
            <a:pPr algn="just"/>
            <a:endParaRPr lang="ru-RU" sz="500" dirty="0">
              <a:solidFill>
                <a:srgbClr val="002060"/>
              </a:solidFill>
              <a:latin typeface="Arial" panose="020B0604020202020204" pitchFamily="34" charset="0"/>
              <a:cs typeface="Arial" panose="020B0604020202020204" pitchFamily="34" charset="0"/>
            </a:endParaRPr>
          </a:p>
          <a:p>
            <a:pPr algn="just"/>
            <a:r>
              <a:rPr lang="ru-RU" sz="1400" dirty="0" smtClean="0">
                <a:solidFill>
                  <a:srgbClr val="002060"/>
                </a:solidFill>
                <a:latin typeface="Arial" panose="020B0604020202020204" pitchFamily="34" charset="0"/>
                <a:cs typeface="Arial" panose="020B0604020202020204" pitchFamily="34" charset="0"/>
              </a:rPr>
              <a:t>Взаимосвязанными </a:t>
            </a:r>
            <a:r>
              <a:rPr lang="ru-RU" sz="1400" dirty="0">
                <a:solidFill>
                  <a:srgbClr val="002060"/>
                </a:solidFill>
                <a:latin typeface="Arial" panose="020B0604020202020204" pitchFamily="34" charset="0"/>
                <a:cs typeface="Arial" panose="020B0604020202020204" pitchFamily="34" charset="0"/>
              </a:rPr>
              <a:t>контрактами (договорами) признаются контракты (договоры), соответствующие одновременно следующим условиям:</a:t>
            </a:r>
          </a:p>
          <a:p>
            <a:pPr algn="just"/>
            <a:endParaRPr lang="ru-RU" sz="500" dirty="0">
              <a:solidFill>
                <a:srgbClr val="002060"/>
              </a:solidFill>
              <a:latin typeface="Arial" panose="020B0604020202020204" pitchFamily="34" charset="0"/>
              <a:cs typeface="Arial" panose="020B0604020202020204" pitchFamily="34" charset="0"/>
            </a:endParaRPr>
          </a:p>
          <a:p>
            <a:pPr algn="just"/>
            <a:r>
              <a:rPr lang="ru-RU" sz="1400" dirty="0" smtClean="0">
                <a:solidFill>
                  <a:srgbClr val="002060"/>
                </a:solidFill>
                <a:latin typeface="Arial" panose="020B0604020202020204" pitchFamily="34" charset="0"/>
                <a:cs typeface="Arial" panose="020B0604020202020204" pitchFamily="34" charset="0"/>
              </a:rPr>
              <a:t>1</a:t>
            </a:r>
            <a:r>
              <a:rPr lang="ru-RU" sz="1400" dirty="0">
                <a:solidFill>
                  <a:srgbClr val="002060"/>
                </a:solidFill>
                <a:latin typeface="Arial" panose="020B0604020202020204" pitchFamily="34" charset="0"/>
                <a:cs typeface="Arial" panose="020B0604020202020204" pitchFamily="34" charset="0"/>
              </a:rPr>
              <a:t>) по таким контрактам (договорам) нерезидентом или его взаимосвязанной стороной оказываются (выполняются) идентичные или однородные услуги (работы) одному и тому же налоговому агенту или его взаимосвязанной стороне;</a:t>
            </a:r>
          </a:p>
          <a:p>
            <a:pPr algn="just"/>
            <a:endParaRPr lang="ru-RU" sz="500" dirty="0">
              <a:solidFill>
                <a:srgbClr val="002060"/>
              </a:solidFill>
              <a:latin typeface="Arial" panose="020B0604020202020204" pitchFamily="34" charset="0"/>
              <a:cs typeface="Arial" panose="020B0604020202020204" pitchFamily="34" charset="0"/>
            </a:endParaRPr>
          </a:p>
          <a:p>
            <a:pPr algn="just"/>
            <a:r>
              <a:rPr lang="ru-RU" sz="1400" dirty="0" smtClean="0">
                <a:solidFill>
                  <a:srgbClr val="002060"/>
                </a:solidFill>
                <a:latin typeface="Arial" panose="020B0604020202020204" pitchFamily="34" charset="0"/>
                <a:cs typeface="Arial" panose="020B0604020202020204" pitchFamily="34" charset="0"/>
              </a:rPr>
              <a:t>2</a:t>
            </a:r>
            <a:r>
              <a:rPr lang="ru-RU" sz="1400" dirty="0">
                <a:solidFill>
                  <a:srgbClr val="002060"/>
                </a:solidFill>
                <a:latin typeface="Arial" panose="020B0604020202020204" pitchFamily="34" charset="0"/>
                <a:cs typeface="Arial" panose="020B0604020202020204" pitchFamily="34" charset="0"/>
              </a:rPr>
              <a:t>) период времени между датой завершения оказания услуг (выполнения работ) по одному контракту (договору) и датой заключения другого контракта (договора) не превышает двенадцать последовательных месяцев.</a:t>
            </a:r>
          </a:p>
          <a:p>
            <a:pPr algn="just"/>
            <a:endParaRPr lang="ru-RU" sz="500" dirty="0">
              <a:solidFill>
                <a:srgbClr val="002060"/>
              </a:solidFill>
              <a:latin typeface="Arial" panose="020B0604020202020204" pitchFamily="34" charset="0"/>
              <a:cs typeface="Arial" panose="020B0604020202020204" pitchFamily="34" charset="0"/>
            </a:endParaRPr>
          </a:p>
          <a:p>
            <a:pPr algn="just"/>
            <a:r>
              <a:rPr lang="ru-RU" sz="1400" dirty="0" smtClean="0">
                <a:solidFill>
                  <a:srgbClr val="002060"/>
                </a:solidFill>
                <a:latin typeface="Arial" panose="020B0604020202020204" pitchFamily="34" charset="0"/>
                <a:cs typeface="Arial" panose="020B0604020202020204" pitchFamily="34" charset="0"/>
              </a:rPr>
              <a:t>Взаимозависимыми </a:t>
            </a:r>
            <a:r>
              <a:rPr lang="ru-RU" sz="1400" dirty="0">
                <a:solidFill>
                  <a:srgbClr val="002060"/>
                </a:solidFill>
                <a:latin typeface="Arial" panose="020B0604020202020204" pitchFamily="34" charset="0"/>
                <a:cs typeface="Arial" panose="020B0604020202020204" pitchFamily="34" charset="0"/>
              </a:rPr>
              <a:t>признаются контракты (договоры), заключенные нерезидентом или его взаимосвязанной стороной с налоговым агентом или его взаимосвязанной стороной, неисполнение обязательств по одному из которых нерезидентом или его взаимосвязанной стороной влияет на исполнение обязательств таким нерезидентом или его взаимосвязанной стороной по другому контракту (договору).</a:t>
            </a:r>
          </a:p>
        </p:txBody>
      </p:sp>
    </p:spTree>
    <p:extLst>
      <p:ext uri="{BB962C8B-B14F-4D97-AF65-F5344CB8AC3E}">
        <p14:creationId xmlns:p14="http://schemas.microsoft.com/office/powerpoint/2010/main" val="295948292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907</TotalTime>
  <Words>1792</Words>
  <Application>Microsoft Office PowerPoint</Application>
  <PresentationFormat>Широкоэкранный</PresentationFormat>
  <Paragraphs>211</Paragraphs>
  <Slides>11</Slides>
  <Notes>4</Notes>
  <HiddenSlides>0</HiddenSlides>
  <MMClips>0</MMClips>
  <ScaleCrop>false</ScaleCrop>
  <HeadingPairs>
    <vt:vector size="8" baseType="variant">
      <vt:variant>
        <vt:lpstr>Использованные шрифты</vt:lpstr>
      </vt:variant>
      <vt:variant>
        <vt:i4>5</vt:i4>
      </vt:variant>
      <vt:variant>
        <vt:lpstr>Тема</vt:lpstr>
      </vt:variant>
      <vt:variant>
        <vt:i4>2</vt:i4>
      </vt:variant>
      <vt:variant>
        <vt:lpstr>Внедренные серверы OLE</vt:lpstr>
      </vt:variant>
      <vt:variant>
        <vt:i4>1</vt:i4>
      </vt:variant>
      <vt:variant>
        <vt:lpstr>Заголовки слайдов</vt:lpstr>
      </vt:variant>
      <vt:variant>
        <vt:i4>11</vt:i4>
      </vt:variant>
    </vt:vector>
  </HeadingPairs>
  <TitlesOfParts>
    <vt:vector size="19" baseType="lpstr">
      <vt:lpstr>Arial</vt:lpstr>
      <vt:lpstr>Calibri</vt:lpstr>
      <vt:lpstr>Calibri Light</vt:lpstr>
      <vt:lpstr>Century Gothic</vt:lpstr>
      <vt:lpstr>Wingdings 3</vt:lpstr>
      <vt:lpstr>Сектор</vt:lpstr>
      <vt:lpstr>1_Тема Office</vt:lpstr>
      <vt:lpstr>Слайд think-cell</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Мурзагалиева Лаззат Имангельдиевна</dc:creator>
  <cp:lastModifiedBy>Елдос Қашқынбаев Советұлы</cp:lastModifiedBy>
  <cp:revision>94</cp:revision>
  <dcterms:modified xsi:type="dcterms:W3CDTF">2024-12-06T15:37:40Z</dcterms:modified>
</cp:coreProperties>
</file>